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5" r:id="rId2"/>
    <p:sldId id="2423" r:id="rId3"/>
    <p:sldId id="2579" r:id="rId4"/>
    <p:sldId id="2319" r:id="rId5"/>
    <p:sldId id="2403" r:id="rId6"/>
    <p:sldId id="2580" r:id="rId7"/>
    <p:sldId id="2581" r:id="rId8"/>
    <p:sldId id="2582" r:id="rId9"/>
    <p:sldId id="2583" r:id="rId10"/>
    <p:sldId id="2585" r:id="rId11"/>
    <p:sldId id="2586" r:id="rId12"/>
    <p:sldId id="2587" r:id="rId13"/>
    <p:sldId id="2588" r:id="rId14"/>
    <p:sldId id="2589" r:id="rId15"/>
    <p:sldId id="2456" r:id="rId16"/>
    <p:sldId id="2453" r:id="rId17"/>
    <p:sldId id="2555"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278" userDrawn="1">
          <p15:clr>
            <a:srgbClr val="A4A3A4"/>
          </p15:clr>
        </p15:guide>
        <p15:guide id="32" orient="horz" pos="432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FCC00"/>
    <a:srgbClr val="EFF0F4"/>
    <a:srgbClr val="B8BBC1"/>
    <a:srgbClr val="AA8A78"/>
    <a:srgbClr val="55677C"/>
    <a:srgbClr val="3C3B41"/>
    <a:srgbClr val="F3F3F3"/>
    <a:srgbClr val="FAF8FB"/>
    <a:srgbClr val="F4F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96012" autoAdjust="0"/>
  </p:normalViewPr>
  <p:slideViewPr>
    <p:cSldViewPr snapToGrid="0" snapToObjects="1">
      <p:cViewPr varScale="1">
        <p:scale>
          <a:sx n="32" d="100"/>
          <a:sy n="32" d="100"/>
        </p:scale>
        <p:origin x="-608" y="-88"/>
      </p:cViewPr>
      <p:guideLst>
        <p:guide orient="horz" pos="4320"/>
        <p:guide pos="7654"/>
        <p:guide pos="1427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96" d="100"/>
          <a:sy n="96" d="100"/>
        </p:scale>
        <p:origin x="33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9/25/2019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9/25/2019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8294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79642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9203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8970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69229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0169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784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880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6935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18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7059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316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066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839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361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774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0553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2020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37558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4552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46478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6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701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008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3794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332238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8375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989492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295166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50227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914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5480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5710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099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1608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5951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bg1"/>
                </a:solidFill>
                <a:latin typeface="Segoe UI" panose="020B0502040204020203" pitchFamily="34" charset="0"/>
                <a:ea typeface="Montserrat Light" charset="0"/>
                <a:cs typeface="Segoe UI" panose="020B0502040204020203" pitchFamily="34" charset="0"/>
              </a:rPr>
              <a:pPr algn="ctr"/>
              <a:t>‹#›</a:t>
            </a:fld>
            <a:r>
              <a:rPr lang="id-ID" sz="1800" b="0" i="0" dirty="0">
                <a:solidFill>
                  <a:schemeClr val="bg1"/>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77" r:id="rId1"/>
    <p:sldLayoutId id="2147483901"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88"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6" r:id="rId30"/>
    <p:sldLayoutId id="2147483987" r:id="rId31"/>
    <p:sldLayoutId id="2147483912" r:id="rId32"/>
    <p:sldLayoutId id="2147483940" r:id="rId33"/>
    <p:sldLayoutId id="2147483941" r:id="rId34"/>
    <p:sldLayoutId id="2147483952" r:id="rId35"/>
    <p:sldLayoutId id="2147483942" r:id="rId36"/>
    <p:sldLayoutId id="2147483989" r:id="rId37"/>
    <p:sldLayoutId id="2147483990"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75" y="1158242"/>
            <a:ext cx="12855147" cy="918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2"/>
          <p:cNvGrpSpPr/>
          <p:nvPr/>
        </p:nvGrpSpPr>
        <p:grpSpPr>
          <a:xfrm>
            <a:off x="3460746" y="11238072"/>
            <a:ext cx="13793584" cy="1542390"/>
            <a:chOff x="7161212" y="6819023"/>
            <a:chExt cx="13793584" cy="1542390"/>
          </a:xfrm>
        </p:grpSpPr>
        <p:sp>
          <p:nvSpPr>
            <p:cNvPr id="12" name="TextBox 11"/>
            <p:cNvSpPr txBox="1"/>
            <p:nvPr/>
          </p:nvSpPr>
          <p:spPr>
            <a:xfrm>
              <a:off x="7161212" y="6819023"/>
              <a:ext cx="13793584" cy="1015663"/>
            </a:xfrm>
            <a:prstGeom prst="rect">
              <a:avLst/>
            </a:prstGeom>
            <a:noFill/>
          </p:spPr>
          <p:txBody>
            <a:bodyPr wrap="square" rtlCol="0">
              <a:spAutoFit/>
            </a:bodyPr>
            <a:lstStyle/>
            <a:p>
              <a:r>
                <a:rPr lang="en-US" sz="6000" b="1" spc="-300" dirty="0" err="1" smtClean="0">
                  <a:solidFill>
                    <a:schemeClr val="tx2"/>
                  </a:solidFill>
                  <a:latin typeface="Prestige Elite Std" pitchFamily="49" charset="0"/>
                  <a:ea typeface="Montserrat" charset="0"/>
                  <a:cs typeface="Montserrat" charset="0"/>
                </a:rPr>
                <a:t>Lhasa·Tsedang·Gyangzê</a:t>
              </a:r>
              <a:r>
                <a:rPr lang="en-US" sz="6000" b="1" spc="-300" dirty="0" smtClean="0">
                  <a:solidFill>
                    <a:schemeClr val="tx2"/>
                  </a:solidFill>
                  <a:latin typeface="Prestige Elite Std" pitchFamily="49" charset="0"/>
                  <a:ea typeface="Montserrat" charset="0"/>
                  <a:cs typeface="Montserrat" charset="0"/>
                </a:rPr>
                <a:t> 7N8D</a:t>
              </a:r>
              <a:endParaRPr lang="en-US" sz="6000" b="1" spc="-300" dirty="0">
                <a:solidFill>
                  <a:schemeClr val="tx2"/>
                </a:solidFill>
                <a:latin typeface="Prestige Elite Std" pitchFamily="49" charset="0"/>
                <a:ea typeface="Montserrat" charset="0"/>
                <a:cs typeface="Montserrat" charset="0"/>
              </a:endParaRPr>
            </a:p>
          </p:txBody>
        </p:sp>
        <p:sp>
          <p:nvSpPr>
            <p:cNvPr id="13" name="TextBox 12"/>
            <p:cNvSpPr txBox="1"/>
            <p:nvPr/>
          </p:nvSpPr>
          <p:spPr>
            <a:xfrm>
              <a:off x="7161212" y="8053636"/>
              <a:ext cx="2182777" cy="307777"/>
            </a:xfrm>
            <a:prstGeom prst="rect">
              <a:avLst/>
            </a:prstGeom>
            <a:noFill/>
          </p:spPr>
          <p:txBody>
            <a:bodyPr wrap="none" rtlCol="0">
              <a:spAutoFit/>
            </a:bodyPr>
            <a:lstStyle/>
            <a:p>
              <a:r>
                <a:rPr lang="en-US" sz="1400" spc="600" dirty="0" err="1" smtClean="0">
                  <a:solidFill>
                    <a:schemeClr val="bg1">
                      <a:lumMod val="50000"/>
                    </a:schemeClr>
                  </a:solidFill>
                  <a:latin typeface="Segoe UI" panose="020B0502040204020203" pitchFamily="34" charset="0"/>
                  <a:ea typeface="Montserrat" charset="0"/>
                  <a:cs typeface="Montserrat" charset="0"/>
                </a:rPr>
                <a:t>H</a:t>
              </a:r>
              <a:r>
                <a:rPr lang="en-US" altLang="zh-CN" sz="1400" spc="600" dirty="0" err="1" smtClean="0">
                  <a:solidFill>
                    <a:schemeClr val="bg1">
                      <a:lumMod val="50000"/>
                    </a:schemeClr>
                  </a:solidFill>
                  <a:latin typeface="Segoe UI" panose="020B0502040204020203" pitchFamily="34" charset="0"/>
                  <a:ea typeface="Montserrat" charset="0"/>
                  <a:cs typeface="Montserrat" charset="0"/>
                </a:rPr>
                <a:t>antang</a:t>
              </a:r>
              <a:r>
                <a:rPr lang="en-US" altLang="zh-CN" sz="1400" spc="600" dirty="0" smtClean="0">
                  <a:solidFill>
                    <a:schemeClr val="bg1">
                      <a:lumMod val="50000"/>
                    </a:schemeClr>
                  </a:solidFill>
                  <a:latin typeface="Segoe UI" panose="020B0502040204020203" pitchFamily="34" charset="0"/>
                  <a:ea typeface="Montserrat" charset="0"/>
                  <a:cs typeface="Montserrat" charset="0"/>
                </a:rPr>
                <a:t> Tour</a:t>
              </a:r>
              <a:endParaRPr lang="en-US" sz="1400" spc="600" dirty="0">
                <a:solidFill>
                  <a:schemeClr val="bg1">
                    <a:lumMod val="50000"/>
                  </a:schemeClr>
                </a:solidFill>
                <a:latin typeface="Segoe UI" panose="020B0502040204020203" pitchFamily="34" charset="0"/>
                <a:ea typeface="Montserrat" charset="0"/>
                <a:cs typeface="Montserrat" charset="0"/>
              </a:endParaRPr>
            </a:p>
          </p:txBody>
        </p:sp>
      </p:grpSp>
      <p:grpSp>
        <p:nvGrpSpPr>
          <p:cNvPr id="14" name="Group 1"/>
          <p:cNvGrpSpPr/>
          <p:nvPr/>
        </p:nvGrpSpPr>
        <p:grpSpPr>
          <a:xfrm>
            <a:off x="1387475" y="11444055"/>
            <a:ext cx="1738708" cy="1216152"/>
            <a:chOff x="11327711" y="5390934"/>
            <a:chExt cx="1738708" cy="1216152"/>
          </a:xfrm>
        </p:grpSpPr>
        <p:sp>
          <p:nvSpPr>
            <p:cNvPr id="15" name="Rectangle 3"/>
            <p:cNvSpPr/>
            <p:nvPr/>
          </p:nvSpPr>
          <p:spPr>
            <a:xfrm>
              <a:off x="11588990" y="5390934"/>
              <a:ext cx="1216152" cy="1216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6" name="Shape 2900"/>
            <p:cNvSpPr/>
            <p:nvPr/>
          </p:nvSpPr>
          <p:spPr>
            <a:xfrm>
              <a:off x="11327711" y="5737730"/>
              <a:ext cx="1738708" cy="869356"/>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9919" y="3839526"/>
            <a:ext cx="8783589" cy="65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62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4377650" cy="4466492"/>
          </a:xfrm>
          <a:prstGeom prst="rect">
            <a:avLst/>
          </a:prstGeom>
          <a:solidFill>
            <a:srgbClr val="EF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panose="020B0502040204020203" pitchFamily="34" charset="0"/>
            </a:endParaRPr>
          </a:p>
        </p:txBody>
      </p:sp>
      <p:sp>
        <p:nvSpPr>
          <p:cNvPr id="19" name="TextBox 18"/>
          <p:cNvSpPr txBox="1"/>
          <p:nvPr/>
        </p:nvSpPr>
        <p:spPr>
          <a:xfrm>
            <a:off x="6827009" y="2233246"/>
            <a:ext cx="10723631" cy="1107996"/>
          </a:xfrm>
          <a:prstGeom prst="rect">
            <a:avLst/>
          </a:prstGeom>
          <a:noFill/>
        </p:spPr>
        <p:txBody>
          <a:bodyPr wrap="square" rtlCol="0">
            <a:spAutoFit/>
          </a:bodyPr>
          <a:lstStyle/>
          <a:p>
            <a:pPr algn="ctr"/>
            <a:r>
              <a:rPr lang="en-US" sz="6600" b="1" i="1" spc="600" dirty="0" err="1" smtClean="0">
                <a:solidFill>
                  <a:srgbClr val="000000"/>
                </a:solidFill>
                <a:latin typeface="Segoe UI" panose="020B0502040204020203" pitchFamily="34" charset="0"/>
                <a:ea typeface="Montserrat" charset="0"/>
                <a:cs typeface="Montserrat" charset="0"/>
              </a:rPr>
              <a:t>Samye</a:t>
            </a:r>
            <a:r>
              <a:rPr lang="en-US" sz="6600" b="1" i="1" spc="600" dirty="0" smtClean="0">
                <a:solidFill>
                  <a:srgbClr val="000000"/>
                </a:solidFill>
                <a:latin typeface="Segoe UI" panose="020B0502040204020203" pitchFamily="34" charset="0"/>
                <a:ea typeface="Montserrat" charset="0"/>
                <a:cs typeface="Montserrat" charset="0"/>
              </a:rPr>
              <a:t> </a:t>
            </a:r>
            <a:r>
              <a:rPr lang="en-US" sz="6600" b="1" i="1" spc="600" dirty="0">
                <a:solidFill>
                  <a:srgbClr val="000000"/>
                </a:solidFill>
                <a:latin typeface="Segoe UI" panose="020B0502040204020203" pitchFamily="34" charset="0"/>
                <a:ea typeface="Montserrat" charset="0"/>
                <a:cs typeface="Montserrat" charset="0"/>
              </a:rPr>
              <a:t>Monastery</a:t>
            </a:r>
            <a:endParaRPr lang="en-US" sz="9600" b="1" i="1" spc="600" dirty="0">
              <a:solidFill>
                <a:srgbClr val="000000"/>
              </a:solidFill>
              <a:latin typeface="Segoe UI" panose="020B0502040204020203" pitchFamily="34" charset="0"/>
              <a:ea typeface="Montserrat" charset="0"/>
              <a:cs typeface="Montserrat" charset="0"/>
            </a:endParaRPr>
          </a:p>
        </p:txBody>
      </p:sp>
      <p:sp>
        <p:nvSpPr>
          <p:cNvPr id="20" name="TextBox 19"/>
          <p:cNvSpPr txBox="1"/>
          <p:nvPr/>
        </p:nvSpPr>
        <p:spPr>
          <a:xfrm>
            <a:off x="9054877" y="929868"/>
            <a:ext cx="6267894" cy="338554"/>
          </a:xfrm>
          <a:prstGeom prst="rect">
            <a:avLst/>
          </a:prstGeom>
          <a:noFill/>
        </p:spPr>
        <p:txBody>
          <a:bodyPr wrap="square" rtlCol="0">
            <a:spAutoFit/>
          </a:bodyPr>
          <a:lstStyle/>
          <a:p>
            <a:pPr algn="ctr"/>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pic>
        <p:nvPicPr>
          <p:cNvPr id="5" name="图片占位符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36" r="173" b="4728"/>
          <a:stretch/>
        </p:blipFill>
        <p:spPr>
          <a:xfrm>
            <a:off x="0" y="4363618"/>
            <a:ext cx="12942658" cy="9352381"/>
          </a:xfrm>
        </p:spPr>
      </p:pic>
      <p:sp>
        <p:nvSpPr>
          <p:cNvPr id="17" name="TextBox 16"/>
          <p:cNvSpPr txBox="1"/>
          <p:nvPr/>
        </p:nvSpPr>
        <p:spPr>
          <a:xfrm>
            <a:off x="13735878" y="5283179"/>
            <a:ext cx="10098157" cy="7478970"/>
          </a:xfrm>
          <a:prstGeom prst="rect">
            <a:avLst/>
          </a:prstGeom>
          <a:noFill/>
        </p:spPr>
        <p:txBody>
          <a:bodyPr wrap="square" rtlCol="0">
            <a:spAutoFit/>
          </a:bodyPr>
          <a:lstStyle/>
          <a:p>
            <a:pPr>
              <a:lnSpc>
                <a:spcPct val="150000"/>
              </a:lnSpc>
            </a:pPr>
            <a:r>
              <a:rPr lang="en-US" sz="3200" b="1" spc="300" dirty="0">
                <a:latin typeface="Chaparral Pro Light" pitchFamily="18" charset="0"/>
                <a:ea typeface="Montserrat Light" charset="0"/>
                <a:cs typeface="Segoe UI" panose="020B0502040204020203" pitchFamily="34" charset="0"/>
              </a:rPr>
              <a:t>The fantastic </a:t>
            </a:r>
            <a:r>
              <a:rPr lang="en-US" sz="3200" b="1" spc="300" dirty="0" err="1">
                <a:latin typeface="Chaparral Pro Light" pitchFamily="18" charset="0"/>
                <a:ea typeface="Montserrat Light" charset="0"/>
                <a:cs typeface="Segoe UI" panose="020B0502040204020203" pitchFamily="34" charset="0"/>
              </a:rPr>
              <a:t>Samye</a:t>
            </a:r>
            <a:r>
              <a:rPr lang="en-US" sz="3200" b="1" spc="300" dirty="0">
                <a:latin typeface="Chaparral Pro Light" pitchFamily="18" charset="0"/>
                <a:ea typeface="Montserrat Light" charset="0"/>
                <a:cs typeface="Segoe UI" panose="020B0502040204020203" pitchFamily="34" charset="0"/>
              </a:rPr>
              <a:t> monastery, believed to be Tibet's first monastery, built between </a:t>
            </a:r>
            <a:r>
              <a:rPr lang="en-US" sz="3200" b="1" spc="300" dirty="0" smtClean="0">
                <a:latin typeface="Chaparral Pro Light" pitchFamily="18" charset="0"/>
                <a:ea typeface="Montserrat Light" charset="0"/>
                <a:cs typeface="Segoe UI" panose="020B0502040204020203" pitchFamily="34" charset="0"/>
              </a:rPr>
              <a:t>775~779</a:t>
            </a:r>
            <a:r>
              <a:rPr lang="en-US" sz="3200" b="1" spc="300" dirty="0">
                <a:latin typeface="Chaparral Pro Light" pitchFamily="18" charset="0"/>
                <a:ea typeface="Montserrat Light" charset="0"/>
                <a:cs typeface="Segoe UI" panose="020B0502040204020203" pitchFamily="34" charset="0"/>
              </a:rPr>
              <a:t>. </a:t>
            </a:r>
          </a:p>
          <a:p>
            <a:pPr>
              <a:lnSpc>
                <a:spcPct val="150000"/>
              </a:lnSpc>
            </a:pPr>
            <a:r>
              <a:rPr lang="en-US" sz="3200" b="1" spc="300" dirty="0">
                <a:latin typeface="Chaparral Pro Light" pitchFamily="18" charset="0"/>
                <a:ea typeface="Montserrat Light" charset="0"/>
                <a:cs typeface="Segoe UI" panose="020B0502040204020203" pitchFamily="34" charset="0"/>
              </a:rPr>
              <a:t>The original building is no longer intact due to destruction caused by wars and natural disasters, but the monastery has been rebuilt each time and still remains the symbol of Tibet's national identity. Its main building is a three-story tower with an interior influenced by Tibetan, Han and Indian styles</a:t>
            </a:r>
            <a:r>
              <a:rPr lang="en-US" sz="3200" b="1" spc="300" dirty="0" smtClean="0">
                <a:latin typeface="Chaparral Pro Light" pitchFamily="18" charset="0"/>
                <a:ea typeface="Montserrat Light" charset="0"/>
                <a:cs typeface="Segoe UI" panose="020B0502040204020203" pitchFamily="34" charset="0"/>
              </a:rPr>
              <a:t>. Afternoon </a:t>
            </a:r>
            <a:r>
              <a:rPr lang="en-US" sz="3200" b="1" spc="300" dirty="0">
                <a:latin typeface="Chaparral Pro Light" pitchFamily="18" charset="0"/>
                <a:ea typeface="Montserrat Light" charset="0"/>
                <a:cs typeface="Segoe UI" panose="020B0502040204020203" pitchFamily="34" charset="0"/>
              </a:rPr>
              <a:t>drive to visit </a:t>
            </a:r>
            <a:r>
              <a:rPr lang="en-US" sz="3200" b="1" spc="300" dirty="0" err="1">
                <a:latin typeface="Chaparral Pro Light" pitchFamily="18" charset="0"/>
                <a:ea typeface="Montserrat Light" charset="0"/>
                <a:cs typeface="Segoe UI" panose="020B0502040204020203" pitchFamily="34" charset="0"/>
              </a:rPr>
              <a:t>Chimpu</a:t>
            </a:r>
            <a:r>
              <a:rPr lang="en-US" sz="3200" b="1" spc="300" dirty="0">
                <a:latin typeface="Chaparral Pro Light" pitchFamily="18" charset="0"/>
                <a:ea typeface="Montserrat Light" charset="0"/>
                <a:cs typeface="Segoe UI" panose="020B0502040204020203" pitchFamily="34" charset="0"/>
              </a:rPr>
              <a:t> meditations cave and Nunnery🏯.</a:t>
            </a:r>
          </a:p>
        </p:txBody>
      </p:sp>
    </p:spTree>
    <p:extLst>
      <p:ext uri="{BB962C8B-B14F-4D97-AF65-F5344CB8AC3E}">
        <p14:creationId xmlns:p14="http://schemas.microsoft.com/office/powerpoint/2010/main" val="344091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070" y="2505717"/>
            <a:ext cx="20295704" cy="5632311"/>
          </a:xfrm>
          <a:prstGeom prst="rect">
            <a:avLst/>
          </a:prstGeom>
          <a:noFill/>
        </p:spPr>
        <p:txBody>
          <a:bodyPr wrap="square" rtlCol="0">
            <a:spAutoFit/>
          </a:bodyPr>
          <a:lstStyle/>
          <a:p>
            <a:pPr algn="ctr"/>
            <a:r>
              <a:rPr lang="en-US" sz="7200" i="1" spc="600" dirty="0">
                <a:solidFill>
                  <a:srgbClr val="000000"/>
                </a:solidFill>
                <a:latin typeface="Segoe UI" panose="020B0502040204020203" pitchFamily="34" charset="0"/>
                <a:ea typeface="Montserrat" charset="0"/>
                <a:cs typeface="Montserrat" charset="0"/>
              </a:rPr>
              <a:t>After breakfast, guided sightseeing with </a:t>
            </a:r>
            <a:r>
              <a:rPr lang="en-US" sz="7200" b="1" i="1" spc="600" dirty="0" err="1">
                <a:solidFill>
                  <a:srgbClr val="000000"/>
                </a:solidFill>
                <a:latin typeface="Segoe UI" panose="020B0502040204020203" pitchFamily="34" charset="0"/>
                <a:ea typeface="Montserrat" charset="0"/>
                <a:cs typeface="Montserrat" charset="0"/>
              </a:rPr>
              <a:t>Yumbu</a:t>
            </a:r>
            <a:r>
              <a:rPr lang="en-US" sz="7200" b="1" i="1" spc="600" dirty="0">
                <a:solidFill>
                  <a:srgbClr val="000000"/>
                </a:solidFill>
                <a:latin typeface="Segoe UI" panose="020B0502040204020203" pitchFamily="34" charset="0"/>
                <a:ea typeface="Montserrat" charset="0"/>
                <a:cs typeface="Montserrat" charset="0"/>
              </a:rPr>
              <a:t> Lhakhang Palace</a:t>
            </a:r>
            <a:r>
              <a:rPr lang="en-US" sz="7200" i="1" spc="600" dirty="0">
                <a:solidFill>
                  <a:srgbClr val="000000"/>
                </a:solidFill>
                <a:latin typeface="Segoe UI" panose="020B0502040204020203" pitchFamily="34" charset="0"/>
                <a:ea typeface="Montserrat" charset="0"/>
                <a:cs typeface="Montserrat" charset="0"/>
              </a:rPr>
              <a:t>. After lunch, transfer to </a:t>
            </a:r>
            <a:r>
              <a:rPr lang="en-US" sz="7200" b="1" i="1" spc="600" dirty="0" err="1">
                <a:solidFill>
                  <a:srgbClr val="000000"/>
                </a:solidFill>
                <a:latin typeface="Segoe UI" panose="020B0502040204020203" pitchFamily="34" charset="0"/>
                <a:ea typeface="Montserrat" charset="0"/>
                <a:cs typeface="Montserrat" charset="0"/>
              </a:rPr>
              <a:t>Gyangzê</a:t>
            </a:r>
            <a:r>
              <a:rPr lang="en-US" sz="7200" i="1" spc="600" dirty="0">
                <a:solidFill>
                  <a:srgbClr val="000000"/>
                </a:solidFill>
                <a:latin typeface="Segoe UI" panose="020B0502040204020203" pitchFamily="34" charset="0"/>
                <a:ea typeface="Montserrat" charset="0"/>
                <a:cs typeface="Montserrat" charset="0"/>
              </a:rPr>
              <a:t> to visit the </a:t>
            </a:r>
            <a:r>
              <a:rPr lang="en-US" sz="7200" b="1" i="1" spc="600" dirty="0" err="1">
                <a:solidFill>
                  <a:srgbClr val="000000"/>
                </a:solidFill>
                <a:latin typeface="Segoe UI" panose="020B0502040204020203" pitchFamily="34" charset="0"/>
                <a:ea typeface="Montserrat" charset="0"/>
                <a:cs typeface="Montserrat" charset="0"/>
              </a:rPr>
              <a:t>Naiqin</a:t>
            </a:r>
            <a:r>
              <a:rPr lang="en-US" sz="7200" b="1" i="1" spc="600" dirty="0">
                <a:solidFill>
                  <a:srgbClr val="000000"/>
                </a:solidFill>
                <a:latin typeface="Segoe UI" panose="020B0502040204020203" pitchFamily="34" charset="0"/>
                <a:ea typeface="Montserrat" charset="0"/>
                <a:cs typeface="Montserrat" charset="0"/>
              </a:rPr>
              <a:t> </a:t>
            </a:r>
            <a:r>
              <a:rPr lang="en-US" sz="7200" b="1" i="1" spc="600" dirty="0" err="1">
                <a:solidFill>
                  <a:srgbClr val="000000"/>
                </a:solidFill>
                <a:latin typeface="Segoe UI" panose="020B0502040204020203" pitchFamily="34" charset="0"/>
                <a:ea typeface="Montserrat" charset="0"/>
                <a:cs typeface="Montserrat" charset="0"/>
              </a:rPr>
              <a:t>Kangsang</a:t>
            </a:r>
            <a:r>
              <a:rPr lang="en-US" sz="7200" b="1" i="1" spc="600" dirty="0">
                <a:solidFill>
                  <a:srgbClr val="000000"/>
                </a:solidFill>
                <a:latin typeface="Segoe UI" panose="020B0502040204020203" pitchFamily="34" charset="0"/>
                <a:ea typeface="Montserrat" charset="0"/>
                <a:cs typeface="Montserrat" charset="0"/>
              </a:rPr>
              <a:t> Snow Mountain </a:t>
            </a:r>
            <a:r>
              <a:rPr lang="en-US" sz="7200" i="1" spc="600" dirty="0">
                <a:solidFill>
                  <a:srgbClr val="000000"/>
                </a:solidFill>
                <a:latin typeface="Segoe UI" panose="020B0502040204020203" pitchFamily="34" charset="0"/>
                <a:ea typeface="Montserrat" charset="0"/>
                <a:cs typeface="Montserrat" charset="0"/>
              </a:rPr>
              <a:t>and </a:t>
            </a:r>
            <a:r>
              <a:rPr lang="en-US" sz="7200" b="1" i="1" spc="600" dirty="0" err="1">
                <a:solidFill>
                  <a:srgbClr val="000000"/>
                </a:solidFill>
                <a:latin typeface="Segoe UI" panose="020B0502040204020203" pitchFamily="34" charset="0"/>
                <a:ea typeface="Montserrat" charset="0"/>
                <a:cs typeface="Montserrat" charset="0"/>
              </a:rPr>
              <a:t>YamdrokTso</a:t>
            </a:r>
            <a:r>
              <a:rPr lang="en-US" sz="7200" i="1" spc="600" dirty="0">
                <a:solidFill>
                  <a:srgbClr val="000000"/>
                </a:solidFill>
                <a:latin typeface="Segoe UI" panose="020B0502040204020203" pitchFamily="34" charset="0"/>
                <a:ea typeface="Montserrat" charset="0"/>
                <a:cs typeface="Montserrat" charset="0"/>
              </a:rPr>
              <a:t>, then go back to the hotel.</a:t>
            </a:r>
            <a:endParaRPr lang="en-US" sz="11500" i="1" spc="600" dirty="0">
              <a:solidFill>
                <a:srgbClr val="000000"/>
              </a:solidFill>
              <a:latin typeface="Segoe UI" panose="020B0502040204020203" pitchFamily="34" charset="0"/>
              <a:ea typeface="Montserrat" charset="0"/>
              <a:cs typeface="Montserrat" charset="0"/>
            </a:endParaRPr>
          </a:p>
        </p:txBody>
      </p:sp>
      <p:sp>
        <p:nvSpPr>
          <p:cNvPr id="4" name="椭圆 3"/>
          <p:cNvSpPr/>
          <p:nvPr/>
        </p:nvSpPr>
        <p:spPr>
          <a:xfrm>
            <a:off x="10653910" y="9113951"/>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Day5</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482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542474" y="1265835"/>
            <a:ext cx="6267894" cy="338554"/>
          </a:xfrm>
          <a:prstGeom prst="rect">
            <a:avLst/>
          </a:prstGeom>
          <a:noFill/>
        </p:spPr>
        <p:txBody>
          <a:bodyPr wrap="square" rtlCol="0">
            <a:spAutoFit/>
          </a:bodyPr>
          <a:lstStyle/>
          <a:p>
            <a:pPr algn="ctr"/>
            <a:r>
              <a:rPr lang="en-US" sz="1600" spc="1200" dirty="0" smtClean="0">
                <a:solidFill>
                  <a:schemeClr val="tx2"/>
                </a:solidFill>
                <a:latin typeface="Segoe UI" panose="020B0502040204020203" pitchFamily="34" charset="0"/>
                <a:ea typeface="Montserrat" charset="0"/>
                <a:cs typeface="Montserrat" charset="0"/>
              </a:rPr>
              <a:t>HANTANG TOUR</a:t>
            </a:r>
            <a:endParaRPr lang="en-US" sz="1600" spc="1200" dirty="0">
              <a:solidFill>
                <a:schemeClr val="tx2"/>
              </a:solidFill>
              <a:latin typeface="Segoe UI" panose="020B0502040204020203" pitchFamily="34" charset="0"/>
              <a:ea typeface="Montserrat" charset="0"/>
              <a:cs typeface="Montserrat" charset="0"/>
            </a:endParaRPr>
          </a:p>
        </p:txBody>
      </p:sp>
      <p:pic>
        <p:nvPicPr>
          <p:cNvPr id="5" name="图片占位符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73" r="16673"/>
          <a:stretch>
            <a:fillRect/>
          </a:stretch>
        </p:blipFill>
        <p:spPr/>
      </p:pic>
      <p:pic>
        <p:nvPicPr>
          <p:cNvPr id="6" name="图片占位符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10525" r="10525"/>
          <a:stretch>
            <a:fillRect/>
          </a:stretch>
        </p:blipFill>
        <p:spPr/>
      </p:pic>
      <p:pic>
        <p:nvPicPr>
          <p:cNvPr id="11" name="图片占位符 10"/>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8266" r="25172"/>
          <a:stretch/>
        </p:blip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5883" y="2241960"/>
            <a:ext cx="7784431" cy="333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1" y="8194480"/>
            <a:ext cx="7732680" cy="375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46233" y="8438320"/>
            <a:ext cx="6850522" cy="399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9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486" b="7486"/>
          <a:stretch>
            <a:fillRect/>
          </a:stretch>
        </p:blipFill>
        <p:spPr/>
      </p:pic>
      <p:sp>
        <p:nvSpPr>
          <p:cNvPr id="6" name="Rectangle 5"/>
          <p:cNvSpPr/>
          <p:nvPr/>
        </p:nvSpPr>
        <p:spPr>
          <a:xfrm>
            <a:off x="0" y="0"/>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 name="TextBox 1"/>
          <p:cNvSpPr txBox="1"/>
          <p:nvPr/>
        </p:nvSpPr>
        <p:spPr>
          <a:xfrm>
            <a:off x="1411357" y="1403576"/>
            <a:ext cx="21408885" cy="7478970"/>
          </a:xfrm>
          <a:prstGeom prst="rect">
            <a:avLst/>
          </a:prstGeom>
          <a:noFill/>
        </p:spPr>
        <p:txBody>
          <a:bodyPr wrap="square" rtlCol="0">
            <a:spAutoFit/>
          </a:bodyPr>
          <a:lstStyle/>
          <a:p>
            <a:pPr algn="ctr"/>
            <a:r>
              <a:rPr lang="en-US" sz="8000" i="1" spc="600" dirty="0">
                <a:solidFill>
                  <a:schemeClr val="bg1"/>
                </a:solidFill>
                <a:latin typeface="Segoe UI" panose="020B0502040204020203" pitchFamily="34" charset="0"/>
                <a:ea typeface="Montserrat" charset="0"/>
                <a:cs typeface="Montserrat" charset="0"/>
              </a:rPr>
              <a:t>After breakfast, visit the </a:t>
            </a:r>
            <a:r>
              <a:rPr lang="en-US" sz="8000" b="1" i="1" spc="600" dirty="0" err="1">
                <a:solidFill>
                  <a:schemeClr val="bg1"/>
                </a:solidFill>
                <a:latin typeface="Segoe UI" panose="020B0502040204020203" pitchFamily="34" charset="0"/>
                <a:ea typeface="Montserrat" charset="0"/>
                <a:cs typeface="Montserrat" charset="0"/>
              </a:rPr>
              <a:t>Palcho</a:t>
            </a:r>
            <a:r>
              <a:rPr lang="en-US" sz="8000" b="1" i="1" spc="600" dirty="0">
                <a:solidFill>
                  <a:schemeClr val="bg1"/>
                </a:solidFill>
                <a:latin typeface="Segoe UI" panose="020B0502040204020203" pitchFamily="34" charset="0"/>
                <a:ea typeface="Montserrat" charset="0"/>
                <a:cs typeface="Montserrat" charset="0"/>
              </a:rPr>
              <a:t> </a:t>
            </a:r>
            <a:r>
              <a:rPr lang="en-US" sz="8000" b="1" i="1" spc="600" dirty="0" smtClean="0">
                <a:solidFill>
                  <a:schemeClr val="bg1"/>
                </a:solidFill>
                <a:latin typeface="Segoe UI" panose="020B0502040204020203" pitchFamily="34" charset="0"/>
                <a:ea typeface="Montserrat" charset="0"/>
                <a:cs typeface="Montserrat" charset="0"/>
              </a:rPr>
              <a:t>Monastery</a:t>
            </a:r>
            <a:r>
              <a:rPr lang="en-US" sz="8000" i="1" spc="600" dirty="0">
                <a:solidFill>
                  <a:schemeClr val="bg1"/>
                </a:solidFill>
                <a:latin typeface="Segoe UI" panose="020B0502040204020203" pitchFamily="34" charset="0"/>
                <a:ea typeface="Montserrat" charset="0"/>
                <a:cs typeface="Montserrat" charset="0"/>
              </a:rPr>
              <a:t>, then leave the small town of </a:t>
            </a:r>
            <a:r>
              <a:rPr lang="en-US" sz="8000" i="1" spc="600" dirty="0" err="1">
                <a:solidFill>
                  <a:schemeClr val="bg1"/>
                </a:solidFill>
                <a:latin typeface="Segoe UI" panose="020B0502040204020203" pitchFamily="34" charset="0"/>
                <a:ea typeface="Montserrat" charset="0"/>
                <a:cs typeface="Montserrat" charset="0"/>
              </a:rPr>
              <a:t>Gyangzê</a:t>
            </a:r>
            <a:r>
              <a:rPr lang="en-US" sz="8000" i="1" spc="600" dirty="0">
                <a:solidFill>
                  <a:schemeClr val="bg1"/>
                </a:solidFill>
                <a:latin typeface="Segoe UI" panose="020B0502040204020203" pitchFamily="34" charset="0"/>
                <a:ea typeface="Montserrat" charset="0"/>
                <a:cs typeface="Montserrat" charset="0"/>
              </a:rPr>
              <a:t> to </a:t>
            </a:r>
            <a:r>
              <a:rPr lang="en-US" sz="8000" b="1" i="1" spc="600" dirty="0" err="1">
                <a:solidFill>
                  <a:schemeClr val="bg1"/>
                </a:solidFill>
                <a:latin typeface="Segoe UI" panose="020B0502040204020203" pitchFamily="34" charset="0"/>
                <a:ea typeface="Montserrat" charset="0"/>
                <a:cs typeface="Montserrat" charset="0"/>
              </a:rPr>
              <a:t>Shigatse</a:t>
            </a:r>
            <a:r>
              <a:rPr lang="en-US" sz="8000" i="1" spc="600" dirty="0">
                <a:solidFill>
                  <a:schemeClr val="bg1"/>
                </a:solidFill>
                <a:latin typeface="Segoe UI" panose="020B0502040204020203" pitchFamily="34" charset="0"/>
                <a:ea typeface="Montserrat" charset="0"/>
                <a:cs typeface="Montserrat" charset="0"/>
              </a:rPr>
              <a:t>, the second large city in Tibet. After Lunch, guided sightseeing with the </a:t>
            </a:r>
            <a:r>
              <a:rPr lang="en-US" sz="8000" b="1" i="1" spc="600" dirty="0" err="1">
                <a:solidFill>
                  <a:schemeClr val="bg1"/>
                </a:solidFill>
                <a:latin typeface="Segoe UI" panose="020B0502040204020203" pitchFamily="34" charset="0"/>
                <a:ea typeface="Montserrat" charset="0"/>
                <a:cs typeface="Montserrat" charset="0"/>
              </a:rPr>
              <a:t>Tashilhunpo</a:t>
            </a:r>
            <a:r>
              <a:rPr lang="en-US" sz="8000" b="1" i="1" spc="600" dirty="0">
                <a:solidFill>
                  <a:schemeClr val="bg1"/>
                </a:solidFill>
                <a:latin typeface="Segoe UI" panose="020B0502040204020203" pitchFamily="34" charset="0"/>
                <a:ea typeface="Montserrat" charset="0"/>
                <a:cs typeface="Montserrat" charset="0"/>
              </a:rPr>
              <a:t> Monastery</a:t>
            </a:r>
            <a:r>
              <a:rPr lang="en-US" sz="8000" i="1" spc="600" dirty="0">
                <a:solidFill>
                  <a:schemeClr val="bg1"/>
                </a:solidFill>
                <a:latin typeface="Segoe UI" panose="020B0502040204020203" pitchFamily="34" charset="0"/>
                <a:ea typeface="Montserrat" charset="0"/>
                <a:cs typeface="Montserrat" charset="0"/>
              </a:rPr>
              <a:t>, then transfer to the hotel.</a:t>
            </a:r>
            <a:endParaRPr lang="en-US" sz="13800" i="1" spc="600" dirty="0">
              <a:solidFill>
                <a:schemeClr val="bg1"/>
              </a:solidFill>
              <a:latin typeface="Segoe UI" panose="020B0502040204020203" pitchFamily="34" charset="0"/>
              <a:ea typeface="Montserrat" charset="0"/>
              <a:cs typeface="Montserrat" charset="0"/>
            </a:endParaRPr>
          </a:p>
        </p:txBody>
      </p:sp>
      <p:sp>
        <p:nvSpPr>
          <p:cNvPr id="9" name="椭圆 8"/>
          <p:cNvSpPr/>
          <p:nvPr/>
        </p:nvSpPr>
        <p:spPr>
          <a:xfrm>
            <a:off x="10655705" y="9591028"/>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Day6</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0046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4020" y="913251"/>
            <a:ext cx="9244015" cy="1568134"/>
            <a:chOff x="1510124" y="1490771"/>
            <a:chExt cx="9244015" cy="1568134"/>
          </a:xfrm>
        </p:grpSpPr>
        <p:sp>
          <p:nvSpPr>
            <p:cNvPr id="26" name="TextBox 25"/>
            <p:cNvSpPr txBox="1"/>
            <p:nvPr/>
          </p:nvSpPr>
          <p:spPr>
            <a:xfrm>
              <a:off x="1510124" y="1950909"/>
              <a:ext cx="9244015" cy="1107996"/>
            </a:xfrm>
            <a:prstGeom prst="rect">
              <a:avLst/>
            </a:prstGeom>
            <a:noFill/>
          </p:spPr>
          <p:txBody>
            <a:bodyPr wrap="square" rtlCol="0">
              <a:spAutoFit/>
            </a:bodyPr>
            <a:lstStyle/>
            <a:p>
              <a:r>
                <a:rPr lang="en-US" sz="6600" b="1" i="1" spc="600" dirty="0" err="1" smtClean="0">
                  <a:solidFill>
                    <a:srgbClr val="000000"/>
                  </a:solidFill>
                  <a:latin typeface="Segoe UI" panose="020B0502040204020203" pitchFamily="34" charset="0"/>
                  <a:ea typeface="Montserrat" charset="0"/>
                  <a:cs typeface="Montserrat" charset="0"/>
                </a:rPr>
                <a:t>Palcho</a:t>
              </a:r>
              <a:r>
                <a:rPr lang="en-US" sz="6600" b="1" i="1" spc="600" dirty="0" smtClean="0">
                  <a:solidFill>
                    <a:srgbClr val="000000"/>
                  </a:solidFill>
                  <a:latin typeface="Segoe UI" panose="020B0502040204020203" pitchFamily="34" charset="0"/>
                  <a:ea typeface="Montserrat" charset="0"/>
                  <a:cs typeface="Montserrat" charset="0"/>
                </a:rPr>
                <a:t> Monastery</a:t>
              </a:r>
              <a:endParaRPr lang="en-US" sz="9600" b="1" i="1" spc="600" dirty="0">
                <a:solidFill>
                  <a:srgbClr val="000000"/>
                </a:solidFill>
                <a:latin typeface="Segoe UI" panose="020B0502040204020203" pitchFamily="34" charset="0"/>
                <a:ea typeface="Montserrat" charset="0"/>
                <a:cs typeface="Montserrat" charset="0"/>
              </a:endParaRPr>
            </a:p>
          </p:txBody>
        </p:sp>
        <p:sp>
          <p:nvSpPr>
            <p:cNvPr id="27" name="TextBox 26"/>
            <p:cNvSpPr txBox="1"/>
            <p:nvPr/>
          </p:nvSpPr>
          <p:spPr>
            <a:xfrm>
              <a:off x="1510124" y="1490771"/>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grpSp>
      <p:pic>
        <p:nvPicPr>
          <p:cNvPr id="7" name="图片占位符 6"/>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13" r="13"/>
          <a:stretch>
            <a:fillRect/>
          </a:stretch>
        </p:blipFill>
        <p:spPr/>
      </p:pic>
      <p:pic>
        <p:nvPicPr>
          <p:cNvPr id="8" name="图片占位符 7"/>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t="7785" b="7785"/>
          <a:stretch>
            <a:fillRect/>
          </a:stretch>
        </p:blipFill>
        <p:spPr/>
      </p:pic>
      <p:grpSp>
        <p:nvGrpSpPr>
          <p:cNvPr id="14" name="Group 1"/>
          <p:cNvGrpSpPr/>
          <p:nvPr/>
        </p:nvGrpSpPr>
        <p:grpSpPr>
          <a:xfrm>
            <a:off x="12933497" y="7939778"/>
            <a:ext cx="11185735" cy="1568133"/>
            <a:chOff x="1510124" y="1490771"/>
            <a:chExt cx="11185735" cy="1568133"/>
          </a:xfrm>
        </p:grpSpPr>
        <p:sp>
          <p:nvSpPr>
            <p:cNvPr id="15" name="TextBox 14"/>
            <p:cNvSpPr txBox="1"/>
            <p:nvPr/>
          </p:nvSpPr>
          <p:spPr>
            <a:xfrm>
              <a:off x="1510124" y="1950908"/>
              <a:ext cx="11185735" cy="1107996"/>
            </a:xfrm>
            <a:prstGeom prst="rect">
              <a:avLst/>
            </a:prstGeom>
            <a:noFill/>
          </p:spPr>
          <p:txBody>
            <a:bodyPr wrap="square" rtlCol="0">
              <a:spAutoFit/>
            </a:bodyPr>
            <a:lstStyle/>
            <a:p>
              <a:r>
                <a:rPr lang="en-US" sz="6600" b="1" i="1" spc="600" dirty="0" err="1">
                  <a:solidFill>
                    <a:srgbClr val="000000"/>
                  </a:solidFill>
                  <a:latin typeface="Segoe UI" panose="020B0502040204020203" pitchFamily="34" charset="0"/>
                  <a:ea typeface="Montserrat" charset="0"/>
                  <a:cs typeface="Montserrat" charset="0"/>
                </a:rPr>
                <a:t>Tashilhunpo</a:t>
              </a:r>
              <a:r>
                <a:rPr lang="en-US" sz="6600" b="1" i="1" spc="600" dirty="0">
                  <a:solidFill>
                    <a:srgbClr val="000000"/>
                  </a:solidFill>
                  <a:latin typeface="Segoe UI" panose="020B0502040204020203" pitchFamily="34" charset="0"/>
                  <a:ea typeface="Montserrat" charset="0"/>
                  <a:cs typeface="Montserrat" charset="0"/>
                </a:rPr>
                <a:t> Monastery</a:t>
              </a:r>
              <a:endParaRPr lang="en-US" sz="9600" b="1" i="1" spc="600" dirty="0">
                <a:solidFill>
                  <a:srgbClr val="000000"/>
                </a:solidFill>
                <a:latin typeface="Segoe UI" panose="020B0502040204020203" pitchFamily="34" charset="0"/>
                <a:ea typeface="Montserrat" charset="0"/>
                <a:cs typeface="Montserrat" charset="0"/>
              </a:endParaRPr>
            </a:p>
          </p:txBody>
        </p:sp>
        <p:sp>
          <p:nvSpPr>
            <p:cNvPr id="16" name="TextBox 15"/>
            <p:cNvSpPr txBox="1"/>
            <p:nvPr/>
          </p:nvSpPr>
          <p:spPr>
            <a:xfrm>
              <a:off x="1510124" y="1490771"/>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grpSp>
      <p:sp>
        <p:nvSpPr>
          <p:cNvPr id="17" name="TextBox 16"/>
          <p:cNvSpPr txBox="1"/>
          <p:nvPr/>
        </p:nvSpPr>
        <p:spPr>
          <a:xfrm>
            <a:off x="695738" y="2581663"/>
            <a:ext cx="11231219" cy="3785652"/>
          </a:xfrm>
          <a:prstGeom prst="rect">
            <a:avLst/>
          </a:prstGeom>
          <a:noFill/>
        </p:spPr>
        <p:txBody>
          <a:bodyPr wrap="square" rtlCol="0">
            <a:spAutoFit/>
          </a:bodyPr>
          <a:lstStyle/>
          <a:p>
            <a:pPr>
              <a:lnSpc>
                <a:spcPct val="150000"/>
              </a:lnSpc>
            </a:pPr>
            <a:r>
              <a:rPr lang="en-US" sz="3200" b="1" spc="300" dirty="0" smtClean="0">
                <a:latin typeface="Chaparral Pro Light" pitchFamily="18" charset="0"/>
                <a:ea typeface="Montserrat Light" charset="0"/>
                <a:cs typeface="Segoe UI" panose="020B0502040204020203" pitchFamily="34" charset="0"/>
              </a:rPr>
              <a:t>It was </a:t>
            </a:r>
            <a:r>
              <a:rPr lang="en-US" sz="3200" b="1" spc="300" dirty="0">
                <a:latin typeface="Chaparral Pro Light" pitchFamily="18" charset="0"/>
                <a:ea typeface="Montserrat Light" charset="0"/>
                <a:cs typeface="Segoe UI" panose="020B0502040204020203" pitchFamily="34" charset="0"/>
              </a:rPr>
              <a:t>built in the Ming Dynasty in </a:t>
            </a:r>
            <a:r>
              <a:rPr lang="en-US" sz="3200" b="1" spc="300" dirty="0" smtClean="0">
                <a:latin typeface="Chaparral Pro Light" pitchFamily="18" charset="0"/>
                <a:ea typeface="Montserrat Light" charset="0"/>
                <a:cs typeface="Segoe UI" panose="020B0502040204020203" pitchFamily="34" charset="0"/>
              </a:rPr>
              <a:t>1427, a </a:t>
            </a:r>
            <a:r>
              <a:rPr lang="en-US" sz="3200" b="1" spc="300" dirty="0">
                <a:latin typeface="Chaparral Pro Light" pitchFamily="18" charset="0"/>
                <a:ea typeface="Montserrat Light" charset="0"/>
                <a:cs typeface="Segoe UI" panose="020B0502040204020203" pitchFamily="34" charset="0"/>
              </a:rPr>
              <a:t>typical Tibetan Buddhist monastery building with a combination of pagodas and temples. Its architecture fully represents the typical style of temple buildings in the Late 13th century to the Middle 15th century.</a:t>
            </a:r>
          </a:p>
        </p:txBody>
      </p:sp>
      <p:sp>
        <p:nvSpPr>
          <p:cNvPr id="18" name="TextBox 17"/>
          <p:cNvSpPr txBox="1"/>
          <p:nvPr/>
        </p:nvSpPr>
        <p:spPr>
          <a:xfrm>
            <a:off x="12888012" y="9845488"/>
            <a:ext cx="11231219" cy="2985433"/>
          </a:xfrm>
          <a:prstGeom prst="rect">
            <a:avLst/>
          </a:prstGeom>
          <a:noFill/>
        </p:spPr>
        <p:txBody>
          <a:bodyPr wrap="square" rtlCol="0">
            <a:spAutoFit/>
          </a:bodyPr>
          <a:lstStyle/>
          <a:p>
            <a:pPr>
              <a:lnSpc>
                <a:spcPct val="150000"/>
              </a:lnSpc>
            </a:pPr>
            <a:r>
              <a:rPr lang="en-US" sz="3200" b="1" spc="300" dirty="0">
                <a:latin typeface="Chaparral Pro Light" pitchFamily="18" charset="0"/>
                <a:ea typeface="Montserrat Light" charset="0"/>
                <a:cs typeface="Segoe UI" panose="020B0502040204020203" pitchFamily="34" charset="0"/>
              </a:rPr>
              <a:t>Visit to the impressive </a:t>
            </a:r>
            <a:r>
              <a:rPr lang="en-US" sz="3200" b="1" spc="300" dirty="0" err="1">
                <a:latin typeface="Chaparral Pro Light" pitchFamily="18" charset="0"/>
                <a:ea typeface="Montserrat Light" charset="0"/>
                <a:cs typeface="Segoe UI" panose="020B0502040204020203" pitchFamily="34" charset="0"/>
              </a:rPr>
              <a:t>Tashilhunpo</a:t>
            </a:r>
            <a:r>
              <a:rPr lang="en-US" sz="3200" b="1" spc="300" dirty="0">
                <a:latin typeface="Chaparral Pro Light" pitchFamily="18" charset="0"/>
                <a:ea typeface="Montserrat Light" charset="0"/>
                <a:cs typeface="Segoe UI" panose="020B0502040204020203" pitchFamily="34" charset="0"/>
              </a:rPr>
              <a:t> Monastery, home of Tibet's Panchen Lama, a sprawling complex with a gigantic </a:t>
            </a:r>
            <a:r>
              <a:rPr lang="en-US" sz="3200" b="1" spc="300" dirty="0" err="1">
                <a:latin typeface="Chaparral Pro Light" pitchFamily="18" charset="0"/>
                <a:ea typeface="Montserrat Light" charset="0"/>
                <a:cs typeface="Segoe UI" panose="020B0502040204020203" pitchFamily="34" charset="0"/>
              </a:rPr>
              <a:t>Maitreya</a:t>
            </a:r>
            <a:r>
              <a:rPr lang="en-US" sz="3200" b="1" spc="300" dirty="0">
                <a:latin typeface="Chaparral Pro Light" pitchFamily="18" charset="0"/>
                <a:ea typeface="Montserrat Light" charset="0"/>
                <a:cs typeface="Segoe UI" panose="020B0502040204020203" pitchFamily="34" charset="0"/>
              </a:rPr>
              <a:t> (Future Buddha) statue. Various temples contain ornate reliquary </a:t>
            </a:r>
            <a:r>
              <a:rPr lang="en-US" sz="3200" b="1" spc="300" dirty="0" err="1">
                <a:latin typeface="Chaparral Pro Light" pitchFamily="18" charset="0"/>
                <a:ea typeface="Montserrat Light" charset="0"/>
                <a:cs typeface="Segoe UI" panose="020B0502040204020203" pitchFamily="34" charset="0"/>
              </a:rPr>
              <a:t>chortens</a:t>
            </a:r>
            <a:r>
              <a:rPr lang="en-US" sz="3200" b="1" spc="300" dirty="0">
                <a:latin typeface="Chaparral Pro Light" pitchFamily="18" charset="0"/>
                <a:ea typeface="Montserrat Light" charset="0"/>
                <a:cs typeface="Segoe UI" panose="020B0502040204020203" pitchFamily="34" charset="0"/>
              </a:rPr>
              <a:t>.</a:t>
            </a:r>
          </a:p>
        </p:txBody>
      </p:sp>
    </p:spTree>
    <p:extLst>
      <p:ext uri="{BB962C8B-B14F-4D97-AF65-F5344CB8AC3E}">
        <p14:creationId xmlns:p14="http://schemas.microsoft.com/office/powerpoint/2010/main" val="305340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t="7802" b="7802"/>
          <a:stretch>
            <a:fillRect/>
          </a:stretch>
        </p:blipFill>
        <p:spPr/>
      </p:pic>
      <p:sp>
        <p:nvSpPr>
          <p:cNvPr id="13" name="Rectangle 12"/>
          <p:cNvSpPr/>
          <p:nvPr/>
        </p:nvSpPr>
        <p:spPr>
          <a:xfrm>
            <a:off x="7052176" y="0"/>
            <a:ext cx="10273298"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9" name="TextBox 18"/>
          <p:cNvSpPr txBox="1"/>
          <p:nvPr/>
        </p:nvSpPr>
        <p:spPr>
          <a:xfrm>
            <a:off x="8856095" y="1531445"/>
            <a:ext cx="6267894" cy="338554"/>
          </a:xfrm>
          <a:prstGeom prst="rect">
            <a:avLst/>
          </a:prstGeom>
          <a:noFill/>
        </p:spPr>
        <p:txBody>
          <a:bodyPr wrap="square" rtlCol="0">
            <a:spAutoFit/>
          </a:bodyPr>
          <a:lstStyle/>
          <a:p>
            <a:pPr algn="ctr"/>
            <a:r>
              <a:rPr lang="en-US" sz="1600" spc="1200" dirty="0" smtClean="0">
                <a:solidFill>
                  <a:schemeClr val="tx2"/>
                </a:solidFill>
                <a:latin typeface="Segoe UI" panose="020B0502040204020203" pitchFamily="34" charset="0"/>
                <a:ea typeface="Montserrat" charset="0"/>
                <a:cs typeface="Montserrat" charset="0"/>
              </a:rPr>
              <a:t>HANTANG TOUR</a:t>
            </a:r>
            <a:endParaRPr lang="en-US" sz="1600" spc="1200" dirty="0">
              <a:solidFill>
                <a:schemeClr val="tx2"/>
              </a:solidFill>
              <a:latin typeface="Segoe UI" panose="020B0502040204020203" pitchFamily="34" charset="0"/>
              <a:ea typeface="Montserrat" charset="0"/>
              <a:cs typeface="Montserrat" charset="0"/>
            </a:endParaRPr>
          </a:p>
        </p:txBody>
      </p:sp>
      <p:sp>
        <p:nvSpPr>
          <p:cNvPr id="7" name="TextBox 6"/>
          <p:cNvSpPr txBox="1"/>
          <p:nvPr/>
        </p:nvSpPr>
        <p:spPr>
          <a:xfrm>
            <a:off x="8478162" y="7948145"/>
            <a:ext cx="7573617" cy="2423740"/>
          </a:xfrm>
          <a:prstGeom prst="rect">
            <a:avLst/>
          </a:prstGeom>
          <a:noFill/>
        </p:spPr>
        <p:txBody>
          <a:bodyPr wrap="square" rtlCol="0">
            <a:spAutoFit/>
          </a:bodyPr>
          <a:lstStyle/>
          <a:p>
            <a:pPr>
              <a:lnSpc>
                <a:spcPts val="3600"/>
              </a:lnSpc>
            </a:pPr>
            <a:r>
              <a:rPr lang="en-US" b="1" spc="300" dirty="0">
                <a:latin typeface="Chaparral Pro Light" pitchFamily="18" charset="0"/>
                <a:ea typeface="Montserrat Light" charset="0"/>
                <a:cs typeface="Segoe UI" panose="020B0502040204020203" pitchFamily="34" charset="0"/>
              </a:rPr>
              <a:t>Visit </a:t>
            </a:r>
            <a:r>
              <a:rPr lang="en-US" b="1" spc="300" dirty="0" err="1">
                <a:latin typeface="Chaparral Pro Light" pitchFamily="18" charset="0"/>
                <a:ea typeface="Montserrat Light" charset="0"/>
                <a:cs typeface="Segoe UI" panose="020B0502040204020203" pitchFamily="34" charset="0"/>
              </a:rPr>
              <a:t>Shigatse's</a:t>
            </a:r>
            <a:r>
              <a:rPr lang="en-US" b="1" spc="300" dirty="0">
                <a:latin typeface="Chaparral Pro Light" pitchFamily="18" charset="0"/>
                <a:ea typeface="Montserrat Light" charset="0"/>
                <a:cs typeface="Segoe UI" panose="020B0502040204020203" pitchFamily="34" charset="0"/>
              </a:rPr>
              <a:t> outdoor market for some real treasures. After lunch, guided sightseeing with the Lhasa Museum, then transfer to the hotel.</a:t>
            </a:r>
          </a:p>
        </p:txBody>
      </p:sp>
      <p:sp>
        <p:nvSpPr>
          <p:cNvPr id="8" name="TextBox 7"/>
          <p:cNvSpPr txBox="1"/>
          <p:nvPr/>
        </p:nvSpPr>
        <p:spPr>
          <a:xfrm>
            <a:off x="9635935" y="6517001"/>
            <a:ext cx="4416594" cy="830997"/>
          </a:xfrm>
          <a:prstGeom prst="rect">
            <a:avLst/>
          </a:prstGeom>
          <a:noFill/>
        </p:spPr>
        <p:txBody>
          <a:bodyPr wrap="none" rtlCol="0">
            <a:spAutoFit/>
          </a:bodyPr>
          <a:lstStyle/>
          <a:p>
            <a:pPr algn="ctr"/>
            <a:r>
              <a:rPr lang="en-US" sz="4800" b="1" dirty="0" err="1" smtClean="0">
                <a:solidFill>
                  <a:schemeClr val="tx2"/>
                </a:solidFill>
                <a:latin typeface="Segoe UI" panose="020B0502040204020203" pitchFamily="34" charset="0"/>
                <a:ea typeface="Montserrat" charset="0"/>
                <a:cs typeface="Montserrat" charset="0"/>
              </a:rPr>
              <a:t>Shigatse·Lhasa</a:t>
            </a:r>
            <a:endParaRPr lang="en-US" sz="4800" b="1" dirty="0">
              <a:solidFill>
                <a:schemeClr val="tx2"/>
              </a:solidFill>
              <a:latin typeface="Segoe UI" panose="020B0502040204020203" pitchFamily="34" charset="0"/>
              <a:ea typeface="Montserrat" charset="0"/>
              <a:cs typeface="Montserrat" charset="0"/>
            </a:endParaRPr>
          </a:p>
        </p:txBody>
      </p:sp>
      <p:sp>
        <p:nvSpPr>
          <p:cNvPr id="9" name="椭圆 8"/>
          <p:cNvSpPr/>
          <p:nvPr/>
        </p:nvSpPr>
        <p:spPr>
          <a:xfrm>
            <a:off x="10271220" y="2706624"/>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Day7</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83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a:ext>
            </a:extLst>
          </a:blip>
          <a:srcRect t="4918" b="4918"/>
          <a:stretch>
            <a:fillRect/>
          </a:stretch>
        </p:blipFill>
        <p:spPr/>
      </p:pic>
      <p:sp>
        <p:nvSpPr>
          <p:cNvPr id="16" name="Rectangle 15"/>
          <p:cNvSpPr/>
          <p:nvPr/>
        </p:nvSpPr>
        <p:spPr>
          <a:xfrm>
            <a:off x="0" y="0"/>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Segoe UI" panose="020B0502040204020203" pitchFamily="34" charset="0"/>
            </a:endParaRPr>
          </a:p>
        </p:txBody>
      </p:sp>
      <p:sp>
        <p:nvSpPr>
          <p:cNvPr id="17" name="TextBox 16"/>
          <p:cNvSpPr txBox="1"/>
          <p:nvPr/>
        </p:nvSpPr>
        <p:spPr>
          <a:xfrm>
            <a:off x="10232367" y="4572639"/>
            <a:ext cx="4062266" cy="1200329"/>
          </a:xfrm>
          <a:prstGeom prst="rect">
            <a:avLst/>
          </a:prstGeom>
          <a:noFill/>
        </p:spPr>
        <p:txBody>
          <a:bodyPr wrap="none" rtlCol="0">
            <a:spAutoFit/>
          </a:bodyPr>
          <a:lstStyle/>
          <a:p>
            <a:pPr algn="ctr"/>
            <a:r>
              <a:rPr lang="en-US" sz="7200" b="1" spc="3000" dirty="0" smtClean="0">
                <a:solidFill>
                  <a:schemeClr val="bg1"/>
                </a:solidFill>
                <a:latin typeface="Segoe UI" panose="020B0502040204020203" pitchFamily="34" charset="0"/>
                <a:ea typeface="Montserrat" charset="0"/>
                <a:cs typeface="Montserrat" charset="0"/>
              </a:rPr>
              <a:t>DAY8</a:t>
            </a:r>
            <a:endParaRPr lang="en-US" sz="7200" b="1" spc="3000" dirty="0">
              <a:solidFill>
                <a:schemeClr val="bg1"/>
              </a:solidFill>
              <a:latin typeface="Segoe UI" panose="020B0502040204020203" pitchFamily="34" charset="0"/>
              <a:ea typeface="Montserrat" charset="0"/>
              <a:cs typeface="Montserrat" charset="0"/>
            </a:endParaRPr>
          </a:p>
        </p:txBody>
      </p:sp>
      <p:sp>
        <p:nvSpPr>
          <p:cNvPr id="6" name="Oval 5"/>
          <p:cNvSpPr/>
          <p:nvPr/>
        </p:nvSpPr>
        <p:spPr>
          <a:xfrm>
            <a:off x="7280021" y="1938528"/>
            <a:ext cx="9966960" cy="9969572"/>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latin typeface="Segoe UI" panose="020B0502040204020203" pitchFamily="34" charset="0"/>
              <a:ea typeface="Montserrat Light" charset="0"/>
              <a:cs typeface="Segoe UI" panose="020B0502040204020203"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156" y="6227574"/>
            <a:ext cx="6502690" cy="317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617310" y="10015482"/>
            <a:ext cx="7573617" cy="607859"/>
          </a:xfrm>
          <a:prstGeom prst="rect">
            <a:avLst/>
          </a:prstGeom>
          <a:noFill/>
        </p:spPr>
        <p:txBody>
          <a:bodyPr wrap="square" rtlCol="0">
            <a:spAutoFit/>
          </a:bodyPr>
          <a:lstStyle/>
          <a:p>
            <a:pPr algn="ctr">
              <a:lnSpc>
                <a:spcPts val="3600"/>
              </a:lnSpc>
            </a:pPr>
            <a:r>
              <a:rPr lang="en-US" sz="4400" b="1" spc="300" dirty="0" smtClean="0">
                <a:solidFill>
                  <a:schemeClr val="bg1"/>
                </a:solidFill>
                <a:latin typeface="Chaparral Pro Light" pitchFamily="18" charset="0"/>
                <a:ea typeface="Montserrat Light" charset="0"/>
                <a:cs typeface="Segoe UI" panose="020B0502040204020203" pitchFamily="34" charset="0"/>
              </a:rPr>
              <a:t>Service End.</a:t>
            </a:r>
            <a:endParaRPr lang="en-US" sz="4400" b="1" spc="300" dirty="0">
              <a:solidFill>
                <a:schemeClr val="bg1"/>
              </a:solidFill>
              <a:latin typeface="Chaparral Pro Light" pitchFamily="18" charset="0"/>
              <a:ea typeface="Montserrat Light" charset="0"/>
              <a:cs typeface="Segoe UI" panose="020B0502040204020203" pitchFamily="34" charset="0"/>
            </a:endParaRPr>
          </a:p>
        </p:txBody>
      </p:sp>
    </p:spTree>
    <p:extLst>
      <p:ext uri="{BB962C8B-B14F-4D97-AF65-F5344CB8AC3E}">
        <p14:creationId xmlns:p14="http://schemas.microsoft.com/office/powerpoint/2010/main" val="185280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chemeClr val="bg1"/>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chemeClr val="bg1"/>
              </a:solidFill>
              <a:latin typeface="Segoe UI" panose="020B0502040204020203" pitchFamily="34" charset="0"/>
              <a:ea typeface="Montserrat" charset="0"/>
              <a:cs typeface="Montserrat" charset="0"/>
            </a:endParaRPr>
          </a:p>
          <a:p>
            <a:pPr algn="ctr"/>
            <a:r>
              <a:rPr lang="en-US" sz="3200" dirty="0">
                <a:solidFill>
                  <a:schemeClr val="bg1"/>
                </a:solidFill>
                <a:latin typeface="Segoe UI" panose="020B0502040204020203" pitchFamily="34" charset="0"/>
                <a:ea typeface="Montserrat" charset="0"/>
                <a:cs typeface="Montserrat" charset="0"/>
              </a:rPr>
              <a:t>H.T. CHINA - SHANGHAI HAN TANG </a:t>
            </a:r>
            <a:r>
              <a:rPr lang="en-US" sz="3200" dirty="0" smtClean="0">
                <a:solidFill>
                  <a:schemeClr val="bg1"/>
                </a:solidFill>
                <a:latin typeface="Segoe UI" panose="020B0502040204020203" pitchFamily="34" charset="0"/>
                <a:ea typeface="Montserrat" charset="0"/>
                <a:cs typeface="Montserrat" charset="0"/>
              </a:rPr>
              <a:t>TOUR</a:t>
            </a:r>
          </a:p>
          <a:p>
            <a:pPr algn="ctr"/>
            <a:endParaRPr lang="en-US" sz="3200" dirty="0">
              <a:solidFill>
                <a:schemeClr val="bg1"/>
              </a:solidFill>
              <a:latin typeface="Segoe UI" panose="020B0502040204020203" pitchFamily="34" charset="0"/>
              <a:ea typeface="Montserrat" charset="0"/>
              <a:cs typeface="Montserrat" charset="0"/>
            </a:endParaRPr>
          </a:p>
          <a:p>
            <a:pPr algn="ctr"/>
            <a:r>
              <a:rPr lang="zh-CN" altLang="en-US" sz="4000" b="1" dirty="0">
                <a:solidFill>
                  <a:schemeClr val="bg1"/>
                </a:solidFill>
                <a:latin typeface="Segoe UI" panose="020B0502040204020203" pitchFamily="34" charset="0"/>
                <a:ea typeface="Montserrat" charset="0"/>
                <a:cs typeface="Montserrat" charset="0"/>
              </a:rPr>
              <a:t>上海瀚唐国际旅游有限公司</a:t>
            </a:r>
            <a:endParaRPr lang="en-US" sz="4000" b="1" dirty="0">
              <a:solidFill>
                <a:schemeClr val="bg1"/>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chemeClr val="bg1"/>
                </a:solidFill>
                <a:latin typeface="Segoe UI" panose="020B0502040204020203" pitchFamily="34" charset="0"/>
                <a:ea typeface="Montserrat Semi" charset="0"/>
                <a:cs typeface="Montserrat Semi" charset="0"/>
              </a:rPr>
              <a:t>T: +86 21 6333 1311</a:t>
            </a:r>
            <a:endParaRPr lang="en-US" sz="3200" b="1" spc="600" dirty="0">
              <a:solidFill>
                <a:schemeClr val="bg1"/>
              </a:solidFill>
              <a:latin typeface="Segoe UI" panose="020B0502040204020203" pitchFamily="34" charset="0"/>
              <a:ea typeface="Montserrat Semi" charset="0"/>
              <a:cs typeface="Montserrat Semi" charset="0"/>
            </a:endParaRP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chemeClr val="bg1"/>
                </a:solidFill>
                <a:latin typeface="Segoe UI" panose="020B0502040204020203" pitchFamily="34" charset="0"/>
                <a:ea typeface="Montserrat" charset="0"/>
                <a:cs typeface="Montserrat" charset="0"/>
              </a:rPr>
              <a:t>(English/Spanish Speaking)</a:t>
            </a:r>
            <a:endParaRPr lang="en-US" sz="3200" dirty="0">
              <a:solidFill>
                <a:schemeClr val="bg1"/>
              </a:solidFill>
              <a:latin typeface="Segoe UI" panose="020B0502040204020203" pitchFamily="34" charset="0"/>
              <a:ea typeface="Montserrat" charset="0"/>
              <a:cs typeface="Montserrat" charset="0"/>
            </a:endParaRP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chemeClr val="bg1"/>
                </a:solidFill>
                <a:latin typeface="Segoe UI" panose="020B0502040204020203" pitchFamily="34" charset="0"/>
                <a:ea typeface="Montserrat Semi" charset="0"/>
                <a:cs typeface="Montserrat Semi" charset="0"/>
              </a:rPr>
              <a:t>RVS@htc-tour.com</a:t>
            </a:r>
            <a:endParaRPr lang="en-US" sz="3200" b="1" spc="600" dirty="0">
              <a:solidFill>
                <a:schemeClr val="bg1"/>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8569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4061381" y="7811281"/>
            <a:ext cx="5720552" cy="1015663"/>
          </a:xfrm>
          <a:prstGeom prst="rect">
            <a:avLst/>
          </a:prstGeom>
          <a:noFill/>
        </p:spPr>
        <p:txBody>
          <a:bodyPr wrap="square" rtlCol="0">
            <a:spAutoFit/>
          </a:bodyPr>
          <a:lstStyle/>
          <a:p>
            <a:pPr>
              <a:lnSpc>
                <a:spcPts val="3600"/>
              </a:lnSpc>
            </a:pPr>
            <a:r>
              <a:rPr lang="en-US" sz="3200" spc="300" dirty="0">
                <a:latin typeface="Segoe UI" panose="020B0502040204020203" pitchFamily="34" charset="0"/>
                <a:ea typeface="Montserrat Light" charset="0"/>
                <a:cs typeface="Segoe UI" panose="020B0502040204020203" pitchFamily="34" charset="0"/>
              </a:rPr>
              <a:t>Arrive at Lhasa Airport, transfer to the hotel.</a:t>
            </a:r>
          </a:p>
        </p:txBody>
      </p:sp>
      <p:sp>
        <p:nvSpPr>
          <p:cNvPr id="40" name="TextBox 39"/>
          <p:cNvSpPr txBox="1"/>
          <p:nvPr/>
        </p:nvSpPr>
        <p:spPr>
          <a:xfrm>
            <a:off x="14351330" y="6338097"/>
            <a:ext cx="4451475" cy="830997"/>
          </a:xfrm>
          <a:prstGeom prst="rect">
            <a:avLst/>
          </a:prstGeom>
          <a:noFill/>
        </p:spPr>
        <p:txBody>
          <a:bodyPr wrap="none" rtlCol="0">
            <a:spAutoFit/>
          </a:bodyPr>
          <a:lstStyle/>
          <a:p>
            <a:pPr algn="ctr"/>
            <a:r>
              <a:rPr lang="en-US" sz="4800" b="1" dirty="0" smtClean="0">
                <a:solidFill>
                  <a:schemeClr val="tx2"/>
                </a:solidFill>
                <a:latin typeface="Segoe UI" panose="020B0502040204020203" pitchFamily="34" charset="0"/>
                <a:ea typeface="Montserrat" charset="0"/>
                <a:cs typeface="Montserrat" charset="0"/>
              </a:rPr>
              <a:t>Arrive </a:t>
            </a:r>
            <a:r>
              <a:rPr lang="en-US" sz="4800" b="1" dirty="0">
                <a:solidFill>
                  <a:schemeClr val="tx2"/>
                </a:solidFill>
                <a:latin typeface="Segoe UI" panose="020B0502040204020203" pitchFamily="34" charset="0"/>
                <a:ea typeface="Montserrat" charset="0"/>
                <a:cs typeface="Montserrat" charset="0"/>
              </a:rPr>
              <a:t>in </a:t>
            </a:r>
            <a:r>
              <a:rPr lang="en-US" sz="4800" b="1" dirty="0" smtClean="0">
                <a:solidFill>
                  <a:schemeClr val="tx2"/>
                </a:solidFill>
                <a:latin typeface="Segoe UI" panose="020B0502040204020203" pitchFamily="34" charset="0"/>
                <a:ea typeface="Montserrat" charset="0"/>
                <a:cs typeface="Montserrat" charset="0"/>
              </a:rPr>
              <a:t>Lhasa</a:t>
            </a:r>
            <a:endParaRPr lang="en-US" sz="4800" b="1" dirty="0">
              <a:solidFill>
                <a:schemeClr val="tx2"/>
              </a:solidFill>
              <a:latin typeface="Segoe UI" panose="020B0502040204020203" pitchFamily="34" charset="0"/>
              <a:ea typeface="Montserrat" charset="0"/>
              <a:cs typeface="Montserrat" charset="0"/>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r="34170"/>
          <a:stretch/>
        </p:blipFill>
        <p:spPr>
          <a:xfrm>
            <a:off x="0" y="-7889"/>
            <a:ext cx="13556974" cy="13723889"/>
          </a:xfrm>
          <a:prstGeom prst="rect">
            <a:avLst/>
          </a:prstGeom>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65622"/>
          <a:stretch/>
        </p:blipFill>
        <p:spPr>
          <a:xfrm>
            <a:off x="19781933" y="0"/>
            <a:ext cx="7085678" cy="13735491"/>
          </a:xfrm>
          <a:prstGeom prst="rect">
            <a:avLst/>
          </a:prstGeom>
        </p:spPr>
      </p:pic>
      <p:sp>
        <p:nvSpPr>
          <p:cNvPr id="22" name="椭圆 21"/>
          <p:cNvSpPr/>
          <p:nvPr/>
        </p:nvSpPr>
        <p:spPr>
          <a:xfrm>
            <a:off x="15004057" y="2772784"/>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Day1</a:t>
            </a:r>
            <a:endParaRPr lang="zh-CN" altLang="en-US" sz="6600" b="1" dirty="0">
              <a:solidFill>
                <a:srgbClr val="000000"/>
              </a:solidFill>
              <a:latin typeface="Segoe UI" panose="020B0502040204020203" pitchFamily="34" charset="0"/>
              <a:cs typeface="Segoe UI" panose="020B0502040204020203" pitchFamily="34" charset="0"/>
            </a:endParaRPr>
          </a:p>
        </p:txBody>
      </p:sp>
      <p:sp>
        <p:nvSpPr>
          <p:cNvPr id="26" name="Shape 2943"/>
          <p:cNvSpPr>
            <a:spLocks noChangeAspect="1"/>
          </p:cNvSpPr>
          <p:nvPr/>
        </p:nvSpPr>
        <p:spPr>
          <a:xfrm>
            <a:off x="16004736" y="10286495"/>
            <a:ext cx="1144664" cy="1399032"/>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spTree>
    <p:extLst>
      <p:ext uri="{BB962C8B-B14F-4D97-AF65-F5344CB8AC3E}">
        <p14:creationId xmlns:p14="http://schemas.microsoft.com/office/powerpoint/2010/main" val="153779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071" y="2624986"/>
            <a:ext cx="20295704" cy="6186309"/>
          </a:xfrm>
          <a:prstGeom prst="rect">
            <a:avLst/>
          </a:prstGeom>
          <a:noFill/>
        </p:spPr>
        <p:txBody>
          <a:bodyPr wrap="square" rtlCol="0">
            <a:spAutoFit/>
          </a:bodyPr>
          <a:lstStyle/>
          <a:p>
            <a:pPr algn="ctr"/>
            <a:r>
              <a:rPr lang="en-US" sz="6600" i="1" spc="600" dirty="0" smtClean="0">
                <a:solidFill>
                  <a:srgbClr val="000000"/>
                </a:solidFill>
                <a:latin typeface="Segoe UI" panose="020B0502040204020203" pitchFamily="34" charset="0"/>
                <a:ea typeface="Montserrat" charset="0"/>
                <a:cs typeface="Montserrat" charset="0"/>
              </a:rPr>
              <a:t>After </a:t>
            </a:r>
            <a:r>
              <a:rPr lang="en-US" sz="6600" i="1" spc="600" dirty="0">
                <a:solidFill>
                  <a:srgbClr val="000000"/>
                </a:solidFill>
                <a:latin typeface="Segoe UI" panose="020B0502040204020203" pitchFamily="34" charset="0"/>
                <a:ea typeface="Montserrat" charset="0"/>
                <a:cs typeface="Montserrat" charset="0"/>
              </a:rPr>
              <a:t>breakfast, guided sightseeing with the Lhasa’s cardinal landmark-</a:t>
            </a:r>
            <a:r>
              <a:rPr lang="en-US" sz="6600" b="1" i="1" spc="600" dirty="0" err="1">
                <a:solidFill>
                  <a:srgbClr val="000000"/>
                </a:solidFill>
                <a:latin typeface="Segoe UI" panose="020B0502040204020203" pitchFamily="34" charset="0"/>
                <a:ea typeface="Montserrat" charset="0"/>
                <a:cs typeface="Montserrat" charset="0"/>
              </a:rPr>
              <a:t>Potala</a:t>
            </a:r>
            <a:r>
              <a:rPr lang="en-US" sz="6600" b="1" i="1" spc="600" dirty="0">
                <a:solidFill>
                  <a:srgbClr val="000000"/>
                </a:solidFill>
                <a:latin typeface="Segoe UI" panose="020B0502040204020203" pitchFamily="34" charset="0"/>
                <a:ea typeface="Montserrat" charset="0"/>
                <a:cs typeface="Montserrat" charset="0"/>
              </a:rPr>
              <a:t> Palace</a:t>
            </a:r>
            <a:r>
              <a:rPr lang="en-US" sz="6600" i="1" spc="600" dirty="0" smtClean="0">
                <a:solidFill>
                  <a:srgbClr val="000000"/>
                </a:solidFill>
                <a:latin typeface="Segoe UI" panose="020B0502040204020203" pitchFamily="34" charset="0"/>
                <a:ea typeface="Montserrat" charset="0"/>
                <a:cs typeface="Montserrat" charset="0"/>
              </a:rPr>
              <a:t>.</a:t>
            </a:r>
          </a:p>
          <a:p>
            <a:pPr algn="ctr"/>
            <a:r>
              <a:rPr lang="en-US" sz="6600" i="1" spc="600" dirty="0" smtClean="0">
                <a:solidFill>
                  <a:srgbClr val="000000"/>
                </a:solidFill>
                <a:latin typeface="Segoe UI" panose="020B0502040204020203" pitchFamily="34" charset="0"/>
                <a:ea typeface="Montserrat" charset="0"/>
                <a:cs typeface="Montserrat" charset="0"/>
              </a:rPr>
              <a:t>I</a:t>
            </a:r>
            <a:r>
              <a:rPr lang="en-US" altLang="zh-CN" sz="6600" i="1" spc="600" dirty="0" smtClean="0">
                <a:solidFill>
                  <a:srgbClr val="000000"/>
                </a:solidFill>
                <a:latin typeface="Segoe UI" panose="020B0502040204020203" pitchFamily="34" charset="0"/>
                <a:ea typeface="Montserrat" charset="0"/>
                <a:cs typeface="Montserrat" charset="0"/>
              </a:rPr>
              <a:t>n the a</a:t>
            </a:r>
            <a:r>
              <a:rPr lang="en-US" sz="6600" i="1" spc="600" dirty="0" smtClean="0">
                <a:solidFill>
                  <a:srgbClr val="000000"/>
                </a:solidFill>
                <a:latin typeface="Segoe UI" panose="020B0502040204020203" pitchFamily="34" charset="0"/>
                <a:ea typeface="Montserrat" charset="0"/>
                <a:cs typeface="Montserrat" charset="0"/>
              </a:rPr>
              <a:t>fter</a:t>
            </a:r>
            <a:r>
              <a:rPr lang="en-US" altLang="zh-CN" sz="6600" i="1" spc="600" dirty="0" smtClean="0">
                <a:solidFill>
                  <a:srgbClr val="000000"/>
                </a:solidFill>
                <a:latin typeface="Segoe UI" panose="020B0502040204020203" pitchFamily="34" charset="0"/>
                <a:ea typeface="Montserrat" charset="0"/>
                <a:cs typeface="Montserrat" charset="0"/>
              </a:rPr>
              <a:t>noon</a:t>
            </a:r>
            <a:r>
              <a:rPr lang="en-US" sz="6600" i="1" spc="600" dirty="0" smtClean="0">
                <a:solidFill>
                  <a:srgbClr val="000000"/>
                </a:solidFill>
                <a:latin typeface="Segoe UI" panose="020B0502040204020203" pitchFamily="34" charset="0"/>
                <a:ea typeface="Montserrat" charset="0"/>
                <a:cs typeface="Montserrat" charset="0"/>
              </a:rPr>
              <a:t>, </a:t>
            </a:r>
            <a:r>
              <a:rPr lang="en-US" sz="6600" i="1" spc="600" dirty="0">
                <a:solidFill>
                  <a:srgbClr val="000000"/>
                </a:solidFill>
                <a:latin typeface="Segoe UI" panose="020B0502040204020203" pitchFamily="34" charset="0"/>
                <a:ea typeface="Montserrat" charset="0"/>
                <a:cs typeface="Montserrat" charset="0"/>
              </a:rPr>
              <a:t>visit the most revered religious structure in Tibet-</a:t>
            </a:r>
            <a:r>
              <a:rPr lang="en-US" sz="6600" b="1" i="1" spc="600" dirty="0" err="1">
                <a:solidFill>
                  <a:srgbClr val="000000"/>
                </a:solidFill>
                <a:latin typeface="Segoe UI" panose="020B0502040204020203" pitchFamily="34" charset="0"/>
                <a:ea typeface="Montserrat" charset="0"/>
                <a:cs typeface="Montserrat" charset="0"/>
              </a:rPr>
              <a:t>Jokhang</a:t>
            </a:r>
            <a:r>
              <a:rPr lang="en-US" sz="6600" b="1" i="1" spc="600" dirty="0">
                <a:solidFill>
                  <a:srgbClr val="000000"/>
                </a:solidFill>
                <a:latin typeface="Segoe UI" panose="020B0502040204020203" pitchFamily="34" charset="0"/>
                <a:ea typeface="Montserrat" charset="0"/>
                <a:cs typeface="Montserrat" charset="0"/>
              </a:rPr>
              <a:t> Temple </a:t>
            </a:r>
            <a:r>
              <a:rPr lang="en-US" sz="6600" i="1" spc="600" dirty="0">
                <a:solidFill>
                  <a:srgbClr val="000000"/>
                </a:solidFill>
                <a:latin typeface="Segoe UI" panose="020B0502040204020203" pitchFamily="34" charset="0"/>
                <a:ea typeface="Montserrat" charset="0"/>
                <a:cs typeface="Montserrat" charset="0"/>
              </a:rPr>
              <a:t>and the </a:t>
            </a:r>
            <a:r>
              <a:rPr lang="en-US" sz="6600" b="1" i="1" spc="600" dirty="0" err="1">
                <a:solidFill>
                  <a:srgbClr val="000000"/>
                </a:solidFill>
                <a:latin typeface="Segoe UI" panose="020B0502040204020203" pitchFamily="34" charset="0"/>
                <a:ea typeface="Montserrat" charset="0"/>
                <a:cs typeface="Montserrat" charset="0"/>
              </a:rPr>
              <a:t>Barkhor</a:t>
            </a:r>
            <a:r>
              <a:rPr lang="en-US" sz="6600" b="1" i="1" spc="600" dirty="0">
                <a:solidFill>
                  <a:srgbClr val="000000"/>
                </a:solidFill>
                <a:latin typeface="Segoe UI" panose="020B0502040204020203" pitchFamily="34" charset="0"/>
                <a:ea typeface="Montserrat" charset="0"/>
                <a:cs typeface="Montserrat" charset="0"/>
              </a:rPr>
              <a:t> Street</a:t>
            </a:r>
            <a:r>
              <a:rPr lang="en-US" sz="6600" i="1" spc="600" dirty="0">
                <a:solidFill>
                  <a:srgbClr val="000000"/>
                </a:solidFill>
                <a:latin typeface="Segoe UI" panose="020B0502040204020203" pitchFamily="34" charset="0"/>
                <a:ea typeface="Montserrat" charset="0"/>
                <a:cs typeface="Montserrat" charset="0"/>
              </a:rPr>
              <a:t>. </a:t>
            </a:r>
            <a:endParaRPr lang="en-US" sz="6600" i="1" spc="600" dirty="0" smtClean="0">
              <a:solidFill>
                <a:srgbClr val="000000"/>
              </a:solidFill>
              <a:latin typeface="Segoe UI" panose="020B0502040204020203" pitchFamily="34" charset="0"/>
              <a:ea typeface="Montserrat" charset="0"/>
              <a:cs typeface="Montserrat" charset="0"/>
            </a:endParaRPr>
          </a:p>
          <a:p>
            <a:pPr algn="ctr"/>
            <a:r>
              <a:rPr lang="en-US" sz="6600" i="1" spc="600" dirty="0" smtClean="0">
                <a:solidFill>
                  <a:srgbClr val="000000"/>
                </a:solidFill>
                <a:latin typeface="Segoe UI" panose="020B0502040204020203" pitchFamily="34" charset="0"/>
                <a:ea typeface="Montserrat" charset="0"/>
                <a:cs typeface="Montserrat" charset="0"/>
              </a:rPr>
              <a:t>Then </a:t>
            </a:r>
            <a:r>
              <a:rPr lang="en-US" sz="6600" i="1" spc="600" dirty="0">
                <a:solidFill>
                  <a:srgbClr val="000000"/>
                </a:solidFill>
                <a:latin typeface="Segoe UI" panose="020B0502040204020203" pitchFamily="34" charset="0"/>
                <a:ea typeface="Montserrat" charset="0"/>
                <a:cs typeface="Montserrat" charset="0"/>
              </a:rPr>
              <a:t>transfer </a:t>
            </a:r>
            <a:r>
              <a:rPr lang="en-US" sz="6600" i="1" spc="600" dirty="0" smtClean="0">
                <a:solidFill>
                  <a:srgbClr val="000000"/>
                </a:solidFill>
                <a:latin typeface="Segoe UI" panose="020B0502040204020203" pitchFamily="34" charset="0"/>
                <a:ea typeface="Montserrat" charset="0"/>
                <a:cs typeface="Montserrat" charset="0"/>
              </a:rPr>
              <a:t>to </a:t>
            </a:r>
            <a:r>
              <a:rPr lang="en-US" sz="6600" i="1" spc="600" dirty="0">
                <a:solidFill>
                  <a:srgbClr val="000000"/>
                </a:solidFill>
                <a:latin typeface="Segoe UI" panose="020B0502040204020203" pitchFamily="34" charset="0"/>
                <a:ea typeface="Montserrat" charset="0"/>
                <a:cs typeface="Montserrat" charset="0"/>
              </a:rPr>
              <a:t>the hotel.</a:t>
            </a:r>
            <a:endParaRPr lang="en-US" sz="9600" i="1" spc="600" dirty="0">
              <a:solidFill>
                <a:srgbClr val="000000"/>
              </a:solidFill>
              <a:latin typeface="Segoe UI" panose="020B0502040204020203" pitchFamily="34" charset="0"/>
              <a:ea typeface="Montserrat" charset="0"/>
              <a:cs typeface="Montserrat" charset="0"/>
            </a:endParaRPr>
          </a:p>
        </p:txBody>
      </p:sp>
      <p:sp>
        <p:nvSpPr>
          <p:cNvPr id="4" name="椭圆 3"/>
          <p:cNvSpPr/>
          <p:nvPr/>
        </p:nvSpPr>
        <p:spPr>
          <a:xfrm>
            <a:off x="10653912" y="9551271"/>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Day2</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003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21422" y="2672752"/>
            <a:ext cx="10723631" cy="4154984"/>
          </a:xfrm>
          <a:prstGeom prst="rect">
            <a:avLst/>
          </a:prstGeom>
          <a:noFill/>
        </p:spPr>
        <p:txBody>
          <a:bodyPr wrap="square" rtlCol="0">
            <a:spAutoFit/>
          </a:bodyPr>
          <a:lstStyle/>
          <a:p>
            <a:pPr algn="ctr"/>
            <a:r>
              <a:rPr lang="en-US" sz="6600" b="1" spc="600" dirty="0" err="1" smtClean="0">
                <a:solidFill>
                  <a:srgbClr val="000000"/>
                </a:solidFill>
                <a:latin typeface="Segoe UI" panose="020B0502040204020203" pitchFamily="34" charset="0"/>
                <a:ea typeface="Montserrat" charset="0"/>
                <a:cs typeface="Montserrat" charset="0"/>
              </a:rPr>
              <a:t>པོ་ཏ་ལPotala</a:t>
            </a:r>
            <a:r>
              <a:rPr lang="en-US" sz="6600" b="1" spc="600" dirty="0" smtClean="0">
                <a:solidFill>
                  <a:srgbClr val="000000"/>
                </a:solidFill>
                <a:latin typeface="Segoe UI" panose="020B0502040204020203" pitchFamily="34" charset="0"/>
                <a:ea typeface="Montserrat" charset="0"/>
                <a:cs typeface="Montserrat" charset="0"/>
              </a:rPr>
              <a:t> Palace</a:t>
            </a:r>
          </a:p>
          <a:p>
            <a:pPr algn="ctr"/>
            <a:endParaRPr lang="en-US" sz="6600" b="1" spc="600" dirty="0">
              <a:solidFill>
                <a:schemeClr val="tx2"/>
              </a:solidFill>
              <a:latin typeface="Segoe UI" panose="020B0502040204020203" pitchFamily="34" charset="0"/>
              <a:ea typeface="Montserrat" charset="0"/>
              <a:cs typeface="Montserrat" charset="0"/>
            </a:endParaRPr>
          </a:p>
          <a:p>
            <a:pPr algn="ctr"/>
            <a:endParaRPr lang="en-US" sz="6600" b="1" spc="600" dirty="0">
              <a:solidFill>
                <a:schemeClr val="tx2"/>
              </a:solidFill>
              <a:latin typeface="Segoe UI" panose="020B0502040204020203" pitchFamily="34" charset="0"/>
              <a:ea typeface="Montserrat" charset="0"/>
              <a:cs typeface="Montserrat" charset="0"/>
            </a:endParaRPr>
          </a:p>
          <a:p>
            <a:pPr algn="ctr"/>
            <a:endParaRPr lang="en-US" sz="6600" b="1" spc="600" dirty="0">
              <a:solidFill>
                <a:schemeClr val="tx2"/>
              </a:solidFill>
              <a:latin typeface="Segoe UI" panose="020B0502040204020203" pitchFamily="34" charset="0"/>
              <a:ea typeface="Montserrat" charset="0"/>
              <a:cs typeface="Montserrat" charset="0"/>
            </a:endParaRPr>
          </a:p>
        </p:txBody>
      </p:sp>
      <p:sp>
        <p:nvSpPr>
          <p:cNvPr id="12" name="TextBox 11"/>
          <p:cNvSpPr txBox="1"/>
          <p:nvPr/>
        </p:nvSpPr>
        <p:spPr>
          <a:xfrm>
            <a:off x="11970163" y="4183116"/>
            <a:ext cx="8547085" cy="1685077"/>
          </a:xfrm>
          <a:prstGeom prst="rect">
            <a:avLst/>
          </a:prstGeom>
          <a:noFill/>
        </p:spPr>
        <p:txBody>
          <a:bodyPr wrap="square" rtlCol="0">
            <a:spAutoFit/>
          </a:bodyPr>
          <a:lstStyle/>
          <a:p>
            <a:pPr algn="ctr">
              <a:lnSpc>
                <a:spcPct val="150000"/>
              </a:lnSpc>
            </a:pPr>
            <a:r>
              <a:rPr lang="en-US" b="1" spc="300" dirty="0" smtClean="0">
                <a:latin typeface="Chaparral Pro Light" pitchFamily="18" charset="0"/>
                <a:ea typeface="Montserrat Light" charset="0"/>
                <a:cs typeface="Segoe UI" panose="020B0502040204020203" pitchFamily="34" charset="0"/>
              </a:rPr>
              <a:t>Solemn </a:t>
            </a:r>
            <a:r>
              <a:rPr lang="en-US" b="1" spc="300" dirty="0">
                <a:latin typeface="Chaparral Pro Light" pitchFamily="18" charset="0"/>
                <a:ea typeface="Montserrat Light" charset="0"/>
                <a:cs typeface="Segoe UI" panose="020B0502040204020203" pitchFamily="34" charset="0"/>
              </a:rPr>
              <a:t>and sacred</a:t>
            </a:r>
          </a:p>
          <a:p>
            <a:pPr algn="ctr">
              <a:lnSpc>
                <a:spcPct val="150000"/>
              </a:lnSpc>
            </a:pPr>
            <a:endParaRPr lang="en-US" b="1" spc="300" dirty="0">
              <a:latin typeface="Chaparral Pro Light" pitchFamily="18" charset="0"/>
              <a:ea typeface="Montserrat Light" charset="0"/>
              <a:cs typeface="Segoe UI" panose="020B0502040204020203" pitchFamily="34" charset="0"/>
            </a:endParaRPr>
          </a:p>
        </p:txBody>
      </p:sp>
      <p:sp>
        <p:nvSpPr>
          <p:cNvPr id="19" name="TextBox 18"/>
          <p:cNvSpPr txBox="1"/>
          <p:nvPr/>
        </p:nvSpPr>
        <p:spPr>
          <a:xfrm>
            <a:off x="14098253" y="2065610"/>
            <a:ext cx="6267894" cy="338554"/>
          </a:xfrm>
          <a:prstGeom prst="rect">
            <a:avLst/>
          </a:prstGeom>
          <a:noFill/>
        </p:spPr>
        <p:txBody>
          <a:bodyPr wrap="square" rtlCol="0">
            <a:spAutoFit/>
          </a:bodyPr>
          <a:lstStyle/>
          <a:p>
            <a:r>
              <a:rPr lang="en-US" sz="1600" spc="1200" dirty="0" smtClean="0">
                <a:solidFill>
                  <a:schemeClr val="tx2"/>
                </a:solidFill>
                <a:latin typeface="Segoe UI" panose="020B0502040204020203" pitchFamily="34" charset="0"/>
                <a:ea typeface="Montserrat" charset="0"/>
                <a:cs typeface="Montserrat" charset="0"/>
              </a:rPr>
              <a:t>H</a:t>
            </a:r>
            <a:r>
              <a:rPr lang="en-US" altLang="zh-CN" sz="1600" spc="1200" dirty="0" smtClean="0">
                <a:solidFill>
                  <a:schemeClr val="tx2"/>
                </a:solidFill>
                <a:latin typeface="Segoe UI" panose="020B0502040204020203" pitchFamily="34" charset="0"/>
                <a:ea typeface="Montserrat" charset="0"/>
                <a:cs typeface="Montserrat" charset="0"/>
              </a:rPr>
              <a:t>ANTANG TOUR</a:t>
            </a:r>
            <a:endParaRPr lang="en-US" sz="1600" spc="1200" dirty="0">
              <a:solidFill>
                <a:schemeClr val="tx2"/>
              </a:solidFill>
              <a:latin typeface="Segoe UI" panose="020B0502040204020203" pitchFamily="34" charset="0"/>
              <a:ea typeface="Montserrat" charset="0"/>
              <a:cs typeface="Montserrat" charset="0"/>
            </a:endParaRPr>
          </a:p>
        </p:txBody>
      </p:sp>
      <p:sp>
        <p:nvSpPr>
          <p:cNvPr id="17" name="TextBox 16"/>
          <p:cNvSpPr txBox="1"/>
          <p:nvPr/>
        </p:nvSpPr>
        <p:spPr>
          <a:xfrm>
            <a:off x="852797" y="7508078"/>
            <a:ext cx="10577203" cy="5262979"/>
          </a:xfrm>
          <a:prstGeom prst="rect">
            <a:avLst/>
          </a:prstGeom>
          <a:noFill/>
        </p:spPr>
        <p:txBody>
          <a:bodyPr wrap="square" rtlCol="0">
            <a:spAutoFit/>
          </a:bodyPr>
          <a:lstStyle/>
          <a:p>
            <a:pPr>
              <a:lnSpc>
                <a:spcPct val="150000"/>
              </a:lnSpc>
            </a:pPr>
            <a:r>
              <a:rPr lang="en-US" sz="3200" b="1" spc="300" dirty="0">
                <a:latin typeface="Chaparral Pro Light" pitchFamily="18" charset="0"/>
                <a:ea typeface="Montserrat Light" charset="0"/>
                <a:cs typeface="Segoe UI" panose="020B0502040204020203" pitchFamily="34" charset="0"/>
              </a:rPr>
              <a:t>This massive 13-soreyed building used to be the highest building prior to the early period of last century, used to be the former winter abode for the Dalai Lamas. It looks incredibly magnificent from a distance and could be viewed from various places around the town. As the nation’s supreme relic, the palace dates back to 7th century A.D.</a:t>
            </a:r>
          </a:p>
        </p:txBody>
      </p:sp>
      <p:pic>
        <p:nvPicPr>
          <p:cNvPr id="5" name="图片占位符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5" b="7785"/>
          <a:stretch>
            <a:fillRect/>
          </a:stretch>
        </p:blipFill>
        <p:spPr/>
      </p:pic>
      <p:pic>
        <p:nvPicPr>
          <p:cNvPr id="7" name="图片占位符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85" b="7785"/>
          <a:stretch>
            <a:fillRect/>
          </a:stretch>
        </p:blipFill>
        <p:spPr/>
      </p:pic>
    </p:spTree>
    <p:extLst>
      <p:ext uri="{BB962C8B-B14F-4D97-AF65-F5344CB8AC3E}">
        <p14:creationId xmlns:p14="http://schemas.microsoft.com/office/powerpoint/2010/main" val="16005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874316" y="1632646"/>
            <a:ext cx="12736577" cy="4196020"/>
          </a:xfrm>
          <a:prstGeom prst="rect">
            <a:avLst/>
          </a:prstGeom>
          <a:noFill/>
        </p:spPr>
        <p:txBody>
          <a:bodyPr wrap="square" rtlCol="0">
            <a:spAutoFit/>
          </a:bodyPr>
          <a:lstStyle/>
          <a:p>
            <a:pPr>
              <a:lnSpc>
                <a:spcPts val="6400"/>
              </a:lnSpc>
            </a:pPr>
            <a:r>
              <a:rPr lang="en-US" sz="6000" b="1" spc="300" dirty="0" err="1" smtClean="0">
                <a:solidFill>
                  <a:schemeClr val="tx2"/>
                </a:solidFill>
                <a:latin typeface="Segoe UI" panose="020B0502040204020203" pitchFamily="34" charset="0"/>
                <a:ea typeface="Montserrat" charset="0"/>
                <a:cs typeface="Montserrat" charset="0"/>
              </a:rPr>
              <a:t>ཇོ་</a:t>
            </a:r>
            <a:r>
              <a:rPr lang="en-US" sz="6000" b="1" spc="300" dirty="0" err="1">
                <a:solidFill>
                  <a:schemeClr val="tx2"/>
                </a:solidFill>
                <a:latin typeface="Segoe UI" panose="020B0502040204020203" pitchFamily="34" charset="0"/>
                <a:ea typeface="Montserrat" charset="0"/>
                <a:cs typeface="Montserrat" charset="0"/>
              </a:rPr>
              <a:t>ཁང</a:t>
            </a:r>
            <a:r>
              <a:rPr lang="en-US" sz="6000" b="1" spc="300" dirty="0" smtClean="0">
                <a:solidFill>
                  <a:schemeClr val="tx2"/>
                </a:solidFill>
                <a:latin typeface="Segoe UI" panose="020B0502040204020203" pitchFamily="34" charset="0"/>
                <a:ea typeface="Montserrat" charset="0"/>
                <a:cs typeface="Montserrat" charset="0"/>
              </a:rPr>
              <a:t>་</a:t>
            </a:r>
          </a:p>
          <a:p>
            <a:pPr>
              <a:lnSpc>
                <a:spcPts val="6400"/>
              </a:lnSpc>
            </a:pPr>
            <a:r>
              <a:rPr lang="en-US" sz="6000" b="1" spc="300" dirty="0" err="1" smtClean="0">
                <a:solidFill>
                  <a:schemeClr val="tx2"/>
                </a:solidFill>
                <a:latin typeface="Segoe UI" panose="020B0502040204020203" pitchFamily="34" charset="0"/>
                <a:ea typeface="Montserrat" charset="0"/>
                <a:cs typeface="Montserrat" charset="0"/>
              </a:rPr>
              <a:t>Jokhang</a:t>
            </a:r>
            <a:r>
              <a:rPr lang="en-US" sz="6000" b="1" spc="300" dirty="0" smtClean="0">
                <a:solidFill>
                  <a:schemeClr val="tx2"/>
                </a:solidFill>
                <a:latin typeface="Segoe UI" panose="020B0502040204020203" pitchFamily="34" charset="0"/>
                <a:ea typeface="Montserrat" charset="0"/>
                <a:cs typeface="Montserrat" charset="0"/>
              </a:rPr>
              <a:t> Temple</a:t>
            </a:r>
          </a:p>
          <a:p>
            <a:pPr>
              <a:lnSpc>
                <a:spcPts val="6400"/>
              </a:lnSpc>
            </a:pPr>
            <a:endParaRPr lang="bo-CN" sz="1800" b="1" spc="300" dirty="0">
              <a:solidFill>
                <a:schemeClr val="tx2"/>
              </a:solidFill>
              <a:latin typeface="Segoe UI" panose="020B0502040204020203" pitchFamily="34" charset="0"/>
              <a:ea typeface="Montserrat" charset="0"/>
              <a:cs typeface="Montserrat" charset="0"/>
            </a:endParaRPr>
          </a:p>
          <a:p>
            <a:pPr>
              <a:lnSpc>
                <a:spcPts val="6400"/>
              </a:lnSpc>
            </a:pPr>
            <a:r>
              <a:rPr lang="bo-CN" sz="6000" b="1" spc="300" dirty="0">
                <a:solidFill>
                  <a:schemeClr val="tx2"/>
                </a:solidFill>
                <a:latin typeface="Segoe UI" panose="020B0502040204020203" pitchFamily="34" charset="0"/>
                <a:ea typeface="Montserrat" charset="0"/>
                <a:cs typeface="Montserrat" charset="0"/>
              </a:rPr>
              <a:t>ལྷ་སའི་བར་སྐོར</a:t>
            </a:r>
            <a:r>
              <a:rPr lang="bo-CN" sz="6000" b="1" spc="300" dirty="0" smtClean="0">
                <a:solidFill>
                  <a:schemeClr val="tx2"/>
                </a:solidFill>
                <a:latin typeface="Segoe UI" panose="020B0502040204020203" pitchFamily="34" charset="0"/>
                <a:ea typeface="Montserrat" charset="0"/>
                <a:cs typeface="Montserrat" charset="0"/>
              </a:rPr>
              <a:t>།</a:t>
            </a:r>
            <a:endParaRPr lang="en-US" sz="6000" b="1" spc="300" dirty="0" smtClean="0">
              <a:solidFill>
                <a:schemeClr val="tx2"/>
              </a:solidFill>
              <a:latin typeface="Segoe UI" panose="020B0502040204020203" pitchFamily="34" charset="0"/>
              <a:ea typeface="Montserrat" charset="0"/>
              <a:cs typeface="Montserrat" charset="0"/>
            </a:endParaRPr>
          </a:p>
          <a:p>
            <a:pPr>
              <a:lnSpc>
                <a:spcPts val="6400"/>
              </a:lnSpc>
            </a:pPr>
            <a:r>
              <a:rPr lang="en-US" sz="6000" b="1" spc="300" dirty="0" err="1" smtClean="0">
                <a:solidFill>
                  <a:schemeClr val="tx2"/>
                </a:solidFill>
                <a:latin typeface="Segoe UI" panose="020B0502040204020203" pitchFamily="34" charset="0"/>
                <a:ea typeface="Montserrat" charset="0"/>
                <a:cs typeface="Montserrat" charset="0"/>
              </a:rPr>
              <a:t>Barkhor</a:t>
            </a:r>
            <a:r>
              <a:rPr lang="en-US" sz="6000" b="1" spc="300" dirty="0" smtClean="0">
                <a:solidFill>
                  <a:schemeClr val="tx2"/>
                </a:solidFill>
                <a:latin typeface="Segoe UI" panose="020B0502040204020203" pitchFamily="34" charset="0"/>
                <a:ea typeface="Montserrat" charset="0"/>
                <a:cs typeface="Montserrat" charset="0"/>
              </a:rPr>
              <a:t> Street</a:t>
            </a:r>
            <a:endParaRPr lang="en-US" sz="6000" b="1" spc="300" dirty="0">
              <a:solidFill>
                <a:schemeClr val="tx2"/>
              </a:solidFill>
              <a:latin typeface="Segoe UI" panose="020B0502040204020203" pitchFamily="34" charset="0"/>
              <a:ea typeface="Montserrat" charset="0"/>
              <a:cs typeface="Montserrat" charset="0"/>
            </a:endParaRPr>
          </a:p>
        </p:txBody>
      </p:sp>
      <p:sp>
        <p:nvSpPr>
          <p:cNvPr id="23" name="TextBox 22"/>
          <p:cNvSpPr txBox="1"/>
          <p:nvPr/>
        </p:nvSpPr>
        <p:spPr>
          <a:xfrm>
            <a:off x="7542474" y="1265835"/>
            <a:ext cx="6267894" cy="338554"/>
          </a:xfrm>
          <a:prstGeom prst="rect">
            <a:avLst/>
          </a:prstGeom>
          <a:noFill/>
        </p:spPr>
        <p:txBody>
          <a:bodyPr wrap="square" rtlCol="0">
            <a:spAutoFit/>
          </a:bodyPr>
          <a:lstStyle/>
          <a:p>
            <a:pPr algn="ctr"/>
            <a:r>
              <a:rPr lang="en-US" sz="1600" spc="1200" dirty="0" smtClean="0">
                <a:solidFill>
                  <a:schemeClr val="tx2"/>
                </a:solidFill>
                <a:latin typeface="Segoe UI" panose="020B0502040204020203" pitchFamily="34" charset="0"/>
                <a:ea typeface="Montserrat" charset="0"/>
                <a:cs typeface="Montserrat" charset="0"/>
              </a:rPr>
              <a:t>HANTANG TOUR</a:t>
            </a:r>
            <a:endParaRPr lang="en-US" sz="1600" spc="1200" dirty="0">
              <a:solidFill>
                <a:schemeClr val="tx2"/>
              </a:solidFill>
              <a:latin typeface="Segoe UI" panose="020B0502040204020203" pitchFamily="34" charset="0"/>
              <a:ea typeface="Montserrat" charset="0"/>
              <a:cs typeface="Montserrat" charset="0"/>
            </a:endParaRPr>
          </a:p>
        </p:txBody>
      </p:sp>
      <p:pic>
        <p:nvPicPr>
          <p:cNvPr id="8" name="图片占位符 7"/>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0517" r="10517"/>
          <a:stretch>
            <a:fillRect/>
          </a:stretch>
        </p:blipFill>
        <p:spPr/>
      </p:pic>
      <p:pic>
        <p:nvPicPr>
          <p:cNvPr id="9" name="图片占位符 8"/>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10478" r="10478"/>
          <a:stretch>
            <a:fillRect/>
          </a:stretch>
        </p:blipFill>
        <p:spPr/>
      </p:pic>
      <p:pic>
        <p:nvPicPr>
          <p:cNvPr id="10" name="图片占位符 9"/>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719" r="16719"/>
          <a:stretch>
            <a:fillRect/>
          </a:stretch>
        </p:blipFill>
        <p:spPr/>
      </p:pic>
      <p:sp>
        <p:nvSpPr>
          <p:cNvPr id="28" name="TextBox 27"/>
          <p:cNvSpPr txBox="1"/>
          <p:nvPr/>
        </p:nvSpPr>
        <p:spPr>
          <a:xfrm>
            <a:off x="337930" y="8287643"/>
            <a:ext cx="7787952" cy="4524315"/>
          </a:xfrm>
          <a:prstGeom prst="rect">
            <a:avLst/>
          </a:prstGeom>
          <a:noFill/>
        </p:spPr>
        <p:txBody>
          <a:bodyPr wrap="square" rtlCol="0">
            <a:spAutoFit/>
          </a:bodyPr>
          <a:lstStyle/>
          <a:p>
            <a:pPr>
              <a:lnSpc>
                <a:spcPct val="150000"/>
              </a:lnSpc>
            </a:pPr>
            <a:r>
              <a:rPr lang="en-US" sz="3200" b="1" spc="300" dirty="0" err="1" smtClean="0">
                <a:latin typeface="Chaparral Pro Light" pitchFamily="18" charset="0"/>
                <a:ea typeface="Montserrat Light" charset="0"/>
                <a:cs typeface="Segoe UI" panose="020B0502040204020203" pitchFamily="34" charset="0"/>
              </a:rPr>
              <a:t>Jokhang</a:t>
            </a:r>
            <a:r>
              <a:rPr lang="en-US" sz="3200" b="1" spc="300" dirty="0" smtClean="0">
                <a:latin typeface="Chaparral Pro Light" pitchFamily="18" charset="0"/>
                <a:ea typeface="Montserrat Light" charset="0"/>
                <a:cs typeface="Segoe UI" panose="020B0502040204020203" pitchFamily="34" charset="0"/>
              </a:rPr>
              <a:t>, the most sacred temple in Tibet, refers to “Buddha’s House” in Tibetan language because the main statue enshrined is said to be made by Buddha </a:t>
            </a:r>
            <a:r>
              <a:rPr lang="en-US" sz="3200" b="1" spc="300" dirty="0" err="1" smtClean="0">
                <a:latin typeface="Chaparral Pro Light" pitchFamily="18" charset="0"/>
                <a:ea typeface="Montserrat Light" charset="0"/>
                <a:cs typeface="Segoe UI" panose="020B0502040204020203" pitchFamily="34" charset="0"/>
              </a:rPr>
              <a:t>Sakyamuni</a:t>
            </a:r>
            <a:r>
              <a:rPr lang="en-US" sz="3200" b="1" spc="300" dirty="0" smtClean="0">
                <a:latin typeface="Chaparral Pro Light" pitchFamily="18" charset="0"/>
                <a:ea typeface="Montserrat Light" charset="0"/>
                <a:cs typeface="Segoe UI" panose="020B0502040204020203" pitchFamily="34" charset="0"/>
              </a:rPr>
              <a:t> himself in his lifetime</a:t>
            </a:r>
            <a:endParaRPr lang="en-US" sz="3200" b="1" spc="300" dirty="0">
              <a:latin typeface="Chaparral Pro Light" pitchFamily="18" charset="0"/>
              <a:ea typeface="Montserrat Light" charset="0"/>
              <a:cs typeface="Segoe UI" panose="020B0502040204020203" pitchFamily="34" charset="0"/>
            </a:endParaRPr>
          </a:p>
        </p:txBody>
      </p:sp>
      <p:sp>
        <p:nvSpPr>
          <p:cNvPr id="29" name="TextBox 28"/>
          <p:cNvSpPr txBox="1"/>
          <p:nvPr/>
        </p:nvSpPr>
        <p:spPr>
          <a:xfrm>
            <a:off x="16671236" y="7389935"/>
            <a:ext cx="7905196" cy="6001643"/>
          </a:xfrm>
          <a:prstGeom prst="rect">
            <a:avLst/>
          </a:prstGeom>
          <a:noFill/>
        </p:spPr>
        <p:txBody>
          <a:bodyPr wrap="square" rtlCol="0">
            <a:spAutoFit/>
          </a:bodyPr>
          <a:lstStyle/>
          <a:p>
            <a:pPr>
              <a:lnSpc>
                <a:spcPct val="150000"/>
              </a:lnSpc>
            </a:pPr>
            <a:r>
              <a:rPr lang="en-US" sz="3200" b="1" spc="300" dirty="0" err="1" smtClean="0">
                <a:latin typeface="Chaparral Pro Light" pitchFamily="18" charset="0"/>
                <a:ea typeface="Montserrat Light" charset="0"/>
                <a:cs typeface="Segoe UI" panose="020B0502040204020203" pitchFamily="34" charset="0"/>
              </a:rPr>
              <a:t>Jokhang</a:t>
            </a:r>
            <a:r>
              <a:rPr lang="en-US" sz="3200" b="1" spc="300" dirty="0" smtClean="0">
                <a:latin typeface="Chaparral Pro Light" pitchFamily="18" charset="0"/>
                <a:ea typeface="Montserrat Light" charset="0"/>
                <a:cs typeface="Segoe UI" panose="020B0502040204020203" pitchFamily="34" charset="0"/>
              </a:rPr>
              <a:t> </a:t>
            </a:r>
            <a:r>
              <a:rPr lang="en-US" sz="3200" b="1" spc="300" dirty="0">
                <a:latin typeface="Chaparral Pro Light" pitchFamily="18" charset="0"/>
                <a:ea typeface="Montserrat Light" charset="0"/>
                <a:cs typeface="Segoe UI" panose="020B0502040204020203" pitchFamily="34" charset="0"/>
              </a:rPr>
              <a:t>Temple is the convergence of Tibet’s Spiritual and secular life, like Mecca for the </a:t>
            </a:r>
            <a:r>
              <a:rPr lang="en-US" sz="3200" b="1" spc="300" dirty="0" smtClean="0">
                <a:latin typeface="Chaparral Pro Light" pitchFamily="18" charset="0"/>
                <a:ea typeface="Montserrat Light" charset="0"/>
                <a:cs typeface="Segoe UI" panose="020B0502040204020203" pitchFamily="34" charset="0"/>
              </a:rPr>
              <a:t>Muslims, here </a:t>
            </a:r>
            <a:r>
              <a:rPr lang="en-US" sz="3200" b="1" spc="300" dirty="0">
                <a:latin typeface="Chaparral Pro Light" pitchFamily="18" charset="0"/>
                <a:ea typeface="Montserrat Light" charset="0"/>
                <a:cs typeface="Segoe UI" panose="020B0502040204020203" pitchFamily="34" charset="0"/>
              </a:rPr>
              <a:t>you can meet all the tribes from Tibetan plateau. The surrounding market is called </a:t>
            </a:r>
            <a:r>
              <a:rPr lang="en-US" sz="3200" b="1" spc="300" dirty="0" err="1">
                <a:latin typeface="Chaparral Pro Light" pitchFamily="18" charset="0"/>
                <a:ea typeface="Montserrat Light" charset="0"/>
                <a:cs typeface="Segoe UI" panose="020B0502040204020203" pitchFamily="34" charset="0"/>
              </a:rPr>
              <a:t>Barkhor</a:t>
            </a:r>
            <a:r>
              <a:rPr lang="en-US" sz="3200" b="1" spc="300" dirty="0">
                <a:latin typeface="Chaparral Pro Light" pitchFamily="18" charset="0"/>
                <a:ea typeface="Montserrat Light" charset="0"/>
                <a:cs typeface="Segoe UI" panose="020B0502040204020203" pitchFamily="34" charset="0"/>
              </a:rPr>
              <a:t>, one of the most important religious paths, which also assembles people for shopping</a:t>
            </a:r>
            <a:r>
              <a:rPr lang="en-US" sz="3200" b="1" spc="300" dirty="0" smtClean="0">
                <a:latin typeface="Chaparral Pro Light" pitchFamily="18" charset="0"/>
                <a:ea typeface="Montserrat Light" charset="0"/>
                <a:cs typeface="Segoe UI" panose="020B0502040204020203" pitchFamily="34" charset="0"/>
              </a:rPr>
              <a:t>.</a:t>
            </a:r>
            <a:endParaRPr lang="en-US" sz="3200" b="1" spc="300" dirty="0">
              <a:latin typeface="Chaparral Pro Light" pitchFamily="18" charset="0"/>
              <a:ea typeface="Montserrat Light" charset="0"/>
              <a:cs typeface="Segoe UI" panose="020B0502040204020203" pitchFamily="34" charset="0"/>
            </a:endParaRPr>
          </a:p>
        </p:txBody>
      </p:sp>
    </p:spTree>
    <p:extLst>
      <p:ext uri="{BB962C8B-B14F-4D97-AF65-F5344CB8AC3E}">
        <p14:creationId xmlns:p14="http://schemas.microsoft.com/office/powerpoint/2010/main" val="117552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5" b="7785"/>
          <a:stretch>
            <a:fillRect/>
          </a:stretch>
        </p:blipFill>
        <p:spPr/>
      </p:pic>
      <p:sp>
        <p:nvSpPr>
          <p:cNvPr id="6" name="Rectangle 5"/>
          <p:cNvSpPr/>
          <p:nvPr/>
        </p:nvSpPr>
        <p:spPr>
          <a:xfrm>
            <a:off x="38099" y="0"/>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 name="TextBox 1"/>
          <p:cNvSpPr txBox="1"/>
          <p:nvPr/>
        </p:nvSpPr>
        <p:spPr>
          <a:xfrm>
            <a:off x="2564296" y="1821020"/>
            <a:ext cx="19898139" cy="6863417"/>
          </a:xfrm>
          <a:prstGeom prst="rect">
            <a:avLst/>
          </a:prstGeom>
          <a:noFill/>
        </p:spPr>
        <p:txBody>
          <a:bodyPr wrap="square" rtlCol="0">
            <a:spAutoFit/>
          </a:bodyPr>
          <a:lstStyle/>
          <a:p>
            <a:pPr algn="ctr"/>
            <a:r>
              <a:rPr lang="en-US" sz="8800" i="1" spc="600" dirty="0">
                <a:solidFill>
                  <a:schemeClr val="bg1"/>
                </a:solidFill>
                <a:latin typeface="Segoe UI" panose="020B0502040204020203" pitchFamily="34" charset="0"/>
                <a:ea typeface="Montserrat" charset="0"/>
                <a:cs typeface="Montserrat" charset="0"/>
              </a:rPr>
              <a:t>After breakfast, guided sightseeing with </a:t>
            </a:r>
            <a:r>
              <a:rPr lang="en-US" sz="8800" b="1" i="1" spc="600" dirty="0" err="1">
                <a:solidFill>
                  <a:schemeClr val="bg1"/>
                </a:solidFill>
                <a:latin typeface="Segoe UI" panose="020B0502040204020203" pitchFamily="34" charset="0"/>
                <a:ea typeface="Montserrat" charset="0"/>
                <a:cs typeface="Montserrat" charset="0"/>
              </a:rPr>
              <a:t>Drepung</a:t>
            </a:r>
            <a:r>
              <a:rPr lang="en-US" sz="8800" b="1" i="1" spc="600" dirty="0">
                <a:solidFill>
                  <a:schemeClr val="bg1"/>
                </a:solidFill>
                <a:latin typeface="Segoe UI" panose="020B0502040204020203" pitchFamily="34" charset="0"/>
                <a:ea typeface="Montserrat" charset="0"/>
                <a:cs typeface="Montserrat" charset="0"/>
              </a:rPr>
              <a:t> Monastery</a:t>
            </a:r>
            <a:r>
              <a:rPr lang="en-US" sz="8800" i="1" spc="600" dirty="0">
                <a:solidFill>
                  <a:schemeClr val="bg1"/>
                </a:solidFill>
                <a:latin typeface="Segoe UI" panose="020B0502040204020203" pitchFamily="34" charset="0"/>
                <a:ea typeface="Montserrat" charset="0"/>
                <a:cs typeface="Montserrat" charset="0"/>
              </a:rPr>
              <a:t>. Visit the </a:t>
            </a:r>
            <a:r>
              <a:rPr lang="en-US" sz="8800" b="1" i="1" spc="600" dirty="0" err="1">
                <a:solidFill>
                  <a:schemeClr val="bg1"/>
                </a:solidFill>
                <a:latin typeface="Segoe UI" panose="020B0502040204020203" pitchFamily="34" charset="0"/>
                <a:ea typeface="Montserrat" charset="0"/>
                <a:cs typeface="Montserrat" charset="0"/>
              </a:rPr>
              <a:t>Norbulingka</a:t>
            </a:r>
            <a:r>
              <a:rPr lang="en-US" sz="8800" b="1" i="1" spc="600" dirty="0">
                <a:solidFill>
                  <a:schemeClr val="bg1"/>
                </a:solidFill>
                <a:latin typeface="Segoe UI" panose="020B0502040204020203" pitchFamily="34" charset="0"/>
                <a:ea typeface="Montserrat" charset="0"/>
                <a:cs typeface="Montserrat" charset="0"/>
              </a:rPr>
              <a:t> Summer Palace &amp; Sera Monastery</a:t>
            </a:r>
            <a:r>
              <a:rPr lang="en-US" sz="8800" i="1" spc="600" dirty="0">
                <a:solidFill>
                  <a:schemeClr val="bg1"/>
                </a:solidFill>
                <a:latin typeface="Segoe UI" panose="020B0502040204020203" pitchFamily="34" charset="0"/>
                <a:ea typeface="Montserrat" charset="0"/>
                <a:cs typeface="Montserrat" charset="0"/>
              </a:rPr>
              <a:t> after lunch. Then transfer to the hotel.</a:t>
            </a:r>
            <a:endParaRPr lang="en-US" sz="16600" i="1" spc="600" dirty="0">
              <a:solidFill>
                <a:schemeClr val="bg1"/>
              </a:solidFill>
              <a:latin typeface="Segoe UI" panose="020B0502040204020203" pitchFamily="34" charset="0"/>
              <a:ea typeface="Montserrat" charset="0"/>
              <a:cs typeface="Montserrat" charset="0"/>
            </a:endParaRPr>
          </a:p>
        </p:txBody>
      </p:sp>
      <p:sp>
        <p:nvSpPr>
          <p:cNvPr id="9" name="椭圆 8"/>
          <p:cNvSpPr/>
          <p:nvPr/>
        </p:nvSpPr>
        <p:spPr>
          <a:xfrm>
            <a:off x="10653912" y="9551271"/>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Day3</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9368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5581"/>
          <a:stretch/>
        </p:blipFill>
        <p:spPr>
          <a:xfrm>
            <a:off x="-3176" y="0"/>
            <a:ext cx="24380825" cy="13716000"/>
          </a:xfrm>
          <a:prstGeom prst="rect">
            <a:avLst/>
          </a:prstGeom>
        </p:spPr>
      </p:pic>
      <p:sp>
        <p:nvSpPr>
          <p:cNvPr id="4" name="矩形 3"/>
          <p:cNvSpPr/>
          <p:nvPr/>
        </p:nvSpPr>
        <p:spPr>
          <a:xfrm>
            <a:off x="1789043" y="2027582"/>
            <a:ext cx="11131827" cy="9660835"/>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err="1">
                <a:solidFill>
                  <a:schemeClr val="tx2"/>
                </a:solidFill>
                <a:latin typeface="Segoe UI" panose="020B0502040204020203" pitchFamily="34" charset="0"/>
                <a:cs typeface="Segoe UI" panose="020B0502040204020203" pitchFamily="34" charset="0"/>
              </a:rPr>
              <a:t>Drepung</a:t>
            </a:r>
            <a:r>
              <a:rPr lang="en-US" altLang="zh-CN" sz="4800" b="1" i="1" dirty="0">
                <a:solidFill>
                  <a:schemeClr val="tx2"/>
                </a:solidFill>
                <a:latin typeface="Segoe UI" panose="020B0502040204020203" pitchFamily="34" charset="0"/>
                <a:cs typeface="Segoe UI" panose="020B0502040204020203" pitchFamily="34" charset="0"/>
              </a:rPr>
              <a:t> Monastery</a:t>
            </a:r>
          </a:p>
          <a:p>
            <a:endParaRPr lang="en-US" altLang="zh-CN" sz="4800" dirty="0" smtClean="0">
              <a:solidFill>
                <a:schemeClr val="tx2"/>
              </a:solidFill>
              <a:latin typeface="Segoe UI" panose="020B0502040204020203" pitchFamily="34" charset="0"/>
              <a:cs typeface="Segoe UI" panose="020B0502040204020203" pitchFamily="34" charset="0"/>
            </a:endParaRPr>
          </a:p>
          <a:p>
            <a:endParaRPr lang="en-US" altLang="zh-CN" sz="4800" dirty="0">
              <a:solidFill>
                <a:schemeClr val="tx2"/>
              </a:solidFill>
              <a:latin typeface="Segoe UI" panose="020B0502040204020203" pitchFamily="34"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Built in 1416, the </a:t>
            </a:r>
            <a:r>
              <a:rPr lang="en-US" altLang="zh-CN" sz="4000" b="1" dirty="0" err="1">
                <a:solidFill>
                  <a:schemeClr val="tx2"/>
                </a:solidFill>
                <a:latin typeface="Chaparral Pro Light" pitchFamily="18" charset="0"/>
                <a:cs typeface="Segoe UI" panose="020B0502040204020203" pitchFamily="34" charset="0"/>
              </a:rPr>
              <a:t>Drepung</a:t>
            </a:r>
            <a:r>
              <a:rPr lang="en-US" altLang="zh-CN" sz="4000" b="1" dirty="0">
                <a:solidFill>
                  <a:schemeClr val="tx2"/>
                </a:solidFill>
                <a:latin typeface="Chaparral Pro Light" pitchFamily="18" charset="0"/>
                <a:cs typeface="Segoe UI" panose="020B0502040204020203" pitchFamily="34" charset="0"/>
              </a:rPr>
              <a:t> Monastery is situated at the foot of the Mountain </a:t>
            </a:r>
            <a:r>
              <a:rPr lang="en-US" altLang="zh-CN" sz="4000" b="1" dirty="0" err="1">
                <a:solidFill>
                  <a:schemeClr val="tx2"/>
                </a:solidFill>
                <a:latin typeface="Chaparral Pro Light" pitchFamily="18" charset="0"/>
                <a:cs typeface="Segoe UI" panose="020B0502040204020203" pitchFamily="34" charset="0"/>
              </a:rPr>
              <a:t>Gambo</a:t>
            </a:r>
            <a:r>
              <a:rPr lang="en-US" altLang="zh-CN" sz="4000" b="1" dirty="0">
                <a:solidFill>
                  <a:schemeClr val="tx2"/>
                </a:solidFill>
                <a:latin typeface="Chaparral Pro Light" pitchFamily="18" charset="0"/>
                <a:cs typeface="Segoe UI" panose="020B0502040204020203" pitchFamily="34" charset="0"/>
              </a:rPr>
              <a:t> </a:t>
            </a:r>
            <a:r>
              <a:rPr lang="en-US" altLang="zh-CN" sz="4000" b="1" dirty="0" err="1">
                <a:solidFill>
                  <a:schemeClr val="tx2"/>
                </a:solidFill>
                <a:latin typeface="Chaparral Pro Light" pitchFamily="18" charset="0"/>
                <a:cs typeface="Segoe UI" panose="020B0502040204020203" pitchFamily="34" charset="0"/>
              </a:rPr>
              <a:t>Utse</a:t>
            </a:r>
            <a:r>
              <a:rPr lang="en-US" altLang="zh-CN" sz="4000" b="1" dirty="0">
                <a:solidFill>
                  <a:schemeClr val="tx2"/>
                </a:solidFill>
                <a:latin typeface="Chaparral Pro Light" pitchFamily="18" charset="0"/>
                <a:cs typeface="Segoe UI" panose="020B0502040204020203" pitchFamily="34" charset="0"/>
              </a:rPr>
              <a:t>, about 10 kilometers (3.1 miles) to the western suburbs of Lhasa. It is the largest and most influential monastery of the Gelug Sect, a branch of the Tibetan Buddhism. Together with the </a:t>
            </a:r>
            <a:r>
              <a:rPr lang="en-US" altLang="zh-CN" sz="4000" b="1" dirty="0" err="1">
                <a:solidFill>
                  <a:schemeClr val="tx2"/>
                </a:solidFill>
                <a:latin typeface="Chaparral Pro Light" pitchFamily="18" charset="0"/>
                <a:cs typeface="Segoe UI" panose="020B0502040204020203" pitchFamily="34" charset="0"/>
              </a:rPr>
              <a:t>Ganden</a:t>
            </a:r>
            <a:r>
              <a:rPr lang="en-US" altLang="zh-CN" sz="4000" b="1" dirty="0">
                <a:solidFill>
                  <a:schemeClr val="tx2"/>
                </a:solidFill>
                <a:latin typeface="Chaparral Pro Light" pitchFamily="18" charset="0"/>
                <a:cs typeface="Segoe UI" panose="020B0502040204020203" pitchFamily="34" charset="0"/>
              </a:rPr>
              <a:t> Monastery and the Sera Monastery, </a:t>
            </a:r>
            <a:r>
              <a:rPr lang="en-US" altLang="zh-CN" sz="4000" b="1" dirty="0" err="1">
                <a:solidFill>
                  <a:schemeClr val="tx2"/>
                </a:solidFill>
                <a:latin typeface="Chaparral Pro Light" pitchFamily="18" charset="0"/>
                <a:cs typeface="Segoe UI" panose="020B0502040204020203" pitchFamily="34" charset="0"/>
              </a:rPr>
              <a:t>Drepung</a:t>
            </a:r>
            <a:r>
              <a:rPr lang="en-US" altLang="zh-CN" sz="4000" b="1" dirty="0">
                <a:solidFill>
                  <a:schemeClr val="tx2"/>
                </a:solidFill>
                <a:latin typeface="Chaparral Pro Light" pitchFamily="18" charset="0"/>
                <a:cs typeface="Segoe UI" panose="020B0502040204020203" pitchFamily="34" charset="0"/>
              </a:rPr>
              <a:t> Monastery is regarded as one of the "Three Great Monasteries" in Lhasa.</a:t>
            </a:r>
            <a:endParaRPr lang="zh-CN" altLang="en-US" sz="4000" b="1" dirty="0">
              <a:solidFill>
                <a:schemeClr val="tx2"/>
              </a:solidFill>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3696345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84585" y="8975454"/>
            <a:ext cx="5700148" cy="3224146"/>
          </a:xfrm>
          <a:prstGeom prst="rect">
            <a:avLst/>
          </a:prstGeom>
        </p:spPr>
      </p:pic>
      <p:sp>
        <p:nvSpPr>
          <p:cNvPr id="18" name="TextBox 17"/>
          <p:cNvSpPr txBox="1"/>
          <p:nvPr/>
        </p:nvSpPr>
        <p:spPr>
          <a:xfrm>
            <a:off x="1272209" y="1921244"/>
            <a:ext cx="9712239" cy="1938992"/>
          </a:xfrm>
          <a:prstGeom prst="rect">
            <a:avLst/>
          </a:prstGeom>
          <a:noFill/>
        </p:spPr>
        <p:txBody>
          <a:bodyPr wrap="square" rtlCol="0">
            <a:spAutoFit/>
          </a:bodyPr>
          <a:lstStyle/>
          <a:p>
            <a:r>
              <a:rPr lang="en-US" sz="6000" b="1" i="1" spc="600" dirty="0" err="1" smtClean="0">
                <a:solidFill>
                  <a:srgbClr val="000000"/>
                </a:solidFill>
                <a:latin typeface="Segoe UI" panose="020B0502040204020203" pitchFamily="34" charset="0"/>
                <a:ea typeface="Montserrat" charset="0"/>
                <a:cs typeface="Montserrat" charset="0"/>
              </a:rPr>
              <a:t>Norbulingka</a:t>
            </a:r>
            <a:endParaRPr lang="en-US" sz="6000" b="1" i="1" spc="600" dirty="0">
              <a:solidFill>
                <a:srgbClr val="000000"/>
              </a:solidFill>
              <a:latin typeface="Segoe UI" panose="020B0502040204020203" pitchFamily="34" charset="0"/>
              <a:ea typeface="Montserrat" charset="0"/>
              <a:cs typeface="Montserrat" charset="0"/>
            </a:endParaRPr>
          </a:p>
          <a:p>
            <a:r>
              <a:rPr lang="en-US" sz="6000" b="1" i="1" spc="600" dirty="0" smtClean="0">
                <a:solidFill>
                  <a:srgbClr val="000000"/>
                </a:solidFill>
                <a:latin typeface="Segoe UI" panose="020B0502040204020203" pitchFamily="34" charset="0"/>
                <a:ea typeface="Montserrat" charset="0"/>
                <a:cs typeface="Montserrat" charset="0"/>
              </a:rPr>
              <a:t>Summer Palace</a:t>
            </a:r>
            <a:endParaRPr lang="en-US" sz="8800" b="1" i="1" spc="600" dirty="0">
              <a:solidFill>
                <a:srgbClr val="000000"/>
              </a:solidFill>
              <a:latin typeface="Segoe UI" panose="020B0502040204020203" pitchFamily="34" charset="0"/>
              <a:ea typeface="Montserrat" charset="0"/>
              <a:cs typeface="Montserrat" charset="0"/>
            </a:endParaRPr>
          </a:p>
        </p:txBody>
      </p:sp>
      <p:sp>
        <p:nvSpPr>
          <p:cNvPr id="19" name="TextBox 18"/>
          <p:cNvSpPr txBox="1"/>
          <p:nvPr/>
        </p:nvSpPr>
        <p:spPr>
          <a:xfrm>
            <a:off x="1272209" y="1461106"/>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 r="-2320" b="5480"/>
          <a:stretch/>
        </p:blipFill>
        <p:spPr>
          <a:xfrm>
            <a:off x="14422092" y="2983073"/>
            <a:ext cx="9325283" cy="6460842"/>
          </a:xfrm>
          <a:prstGeom prst="rect">
            <a:avLst/>
          </a:prstGeom>
        </p:spPr>
      </p:pic>
      <p:sp>
        <p:nvSpPr>
          <p:cNvPr id="9" name="TextBox 8"/>
          <p:cNvSpPr txBox="1"/>
          <p:nvPr/>
        </p:nvSpPr>
        <p:spPr>
          <a:xfrm>
            <a:off x="1272208" y="3951336"/>
            <a:ext cx="13149884" cy="4524315"/>
          </a:xfrm>
          <a:prstGeom prst="rect">
            <a:avLst/>
          </a:prstGeom>
          <a:noFill/>
        </p:spPr>
        <p:txBody>
          <a:bodyPr wrap="square" rtlCol="0">
            <a:spAutoFit/>
          </a:bodyPr>
          <a:lstStyle/>
          <a:p>
            <a:pPr>
              <a:lnSpc>
                <a:spcPct val="150000"/>
              </a:lnSpc>
            </a:pPr>
            <a:r>
              <a:rPr lang="en-US" sz="3200" b="1" spc="300" dirty="0" err="1">
                <a:latin typeface="Chaparral Pro Light" pitchFamily="18" charset="0"/>
                <a:ea typeface="Montserrat Light" charset="0"/>
                <a:cs typeface="Segoe UI" panose="020B0502040204020203" pitchFamily="34" charset="0"/>
              </a:rPr>
              <a:t>Norbulingka</a:t>
            </a:r>
            <a:r>
              <a:rPr lang="en-US" sz="3200" b="1" spc="300" dirty="0">
                <a:latin typeface="Chaparral Pro Light" pitchFamily="18" charset="0"/>
                <a:ea typeface="Montserrat Light" charset="0"/>
                <a:cs typeface="Segoe UI" panose="020B0502040204020203" pitchFamily="34" charset="0"/>
              </a:rPr>
              <a:t> means a precious garden. It was built in the </a:t>
            </a:r>
            <a:r>
              <a:rPr lang="en-US" sz="3200" b="1" spc="300" dirty="0" smtClean="0">
                <a:latin typeface="Chaparral Pro Light" pitchFamily="18" charset="0"/>
                <a:ea typeface="Montserrat Light" charset="0"/>
                <a:cs typeface="Segoe UI" panose="020B0502040204020203" pitchFamily="34" charset="0"/>
              </a:rPr>
              <a:t>1840s.</a:t>
            </a:r>
            <a:endParaRPr lang="en-US" sz="3200" b="1" spc="300" dirty="0">
              <a:latin typeface="Chaparral Pro Light" pitchFamily="18" charset="0"/>
              <a:ea typeface="Montserrat Light" charset="0"/>
              <a:cs typeface="Segoe UI" panose="020B0502040204020203" pitchFamily="34" charset="0"/>
            </a:endParaRPr>
          </a:p>
          <a:p>
            <a:pPr>
              <a:lnSpc>
                <a:spcPct val="150000"/>
              </a:lnSpc>
            </a:pPr>
            <a:r>
              <a:rPr lang="en-US" sz="3200" b="1" spc="300" dirty="0">
                <a:latin typeface="Chaparral Pro Light" pitchFamily="18" charset="0"/>
                <a:ea typeface="Montserrat Light" charset="0"/>
                <a:cs typeface="Segoe UI" panose="020B0502040204020203" pitchFamily="34" charset="0"/>
              </a:rPr>
              <a:t>After more than two hundred years of expansion, the garden covers an area of 360,000 square meters, with more than 100 kinds of plants. There are </a:t>
            </a:r>
            <a:r>
              <a:rPr lang="en-US" sz="3200" b="1" spc="300" dirty="0" smtClean="0">
                <a:latin typeface="Chaparral Pro Light" pitchFamily="18" charset="0"/>
                <a:ea typeface="Montserrat Light" charset="0"/>
                <a:cs typeface="Segoe UI" panose="020B0502040204020203" pitchFamily="34" charset="0"/>
              </a:rPr>
              <a:t>exotic </a:t>
            </a:r>
            <a:r>
              <a:rPr lang="en-US" sz="3200" b="1" spc="300" dirty="0">
                <a:latin typeface="Chaparral Pro Light" pitchFamily="18" charset="0"/>
                <a:ea typeface="Montserrat Light" charset="0"/>
                <a:cs typeface="Segoe UI" panose="020B0502040204020203" pitchFamily="34" charset="0"/>
              </a:rPr>
              <a:t>flowers and plants from the north and South foothills of the Himalayas, precious flowers transplanted from the mainland or introduced from </a:t>
            </a:r>
            <a:r>
              <a:rPr lang="en-US" sz="3200" b="1" spc="300" dirty="0" smtClean="0">
                <a:latin typeface="Chaparral Pro Light" pitchFamily="18" charset="0"/>
                <a:ea typeface="Montserrat Light" charset="0"/>
                <a:cs typeface="Segoe UI" panose="020B0502040204020203" pitchFamily="34" charset="0"/>
              </a:rPr>
              <a:t>abroad.</a:t>
            </a:r>
            <a:endParaRPr lang="en-US" sz="3200" b="1" spc="300" dirty="0">
              <a:latin typeface="Chaparral Pro Light" pitchFamily="18" charset="0"/>
              <a:ea typeface="Montserrat Light" charset="0"/>
              <a:cs typeface="Segoe UI" panose="020B0502040204020203" pitchFamily="34" charset="0"/>
            </a:endParaRPr>
          </a:p>
        </p:txBody>
      </p:sp>
      <p:sp>
        <p:nvSpPr>
          <p:cNvPr id="10" name="TextBox 9"/>
          <p:cNvSpPr txBox="1"/>
          <p:nvPr/>
        </p:nvSpPr>
        <p:spPr>
          <a:xfrm>
            <a:off x="1272207" y="8871780"/>
            <a:ext cx="9712239" cy="1015663"/>
          </a:xfrm>
          <a:prstGeom prst="rect">
            <a:avLst/>
          </a:prstGeom>
          <a:noFill/>
        </p:spPr>
        <p:txBody>
          <a:bodyPr wrap="square" rtlCol="0">
            <a:spAutoFit/>
          </a:bodyPr>
          <a:lstStyle/>
          <a:p>
            <a:r>
              <a:rPr lang="en-US" sz="6000" b="1" i="1" spc="600" dirty="0" smtClean="0">
                <a:solidFill>
                  <a:srgbClr val="000000"/>
                </a:solidFill>
                <a:latin typeface="Segoe UI" panose="020B0502040204020203" pitchFamily="34" charset="0"/>
                <a:ea typeface="Montserrat" charset="0"/>
                <a:cs typeface="Montserrat" charset="0"/>
              </a:rPr>
              <a:t>Sera </a:t>
            </a:r>
            <a:r>
              <a:rPr lang="en-US" sz="6000" b="1" i="1" spc="600" dirty="0">
                <a:solidFill>
                  <a:srgbClr val="000000"/>
                </a:solidFill>
                <a:latin typeface="Segoe UI" panose="020B0502040204020203" pitchFamily="34" charset="0"/>
                <a:ea typeface="Montserrat" charset="0"/>
                <a:cs typeface="Montserrat" charset="0"/>
              </a:rPr>
              <a:t>Monastery</a:t>
            </a:r>
            <a:endParaRPr lang="en-US" sz="8800" b="1" i="1" spc="600" dirty="0">
              <a:solidFill>
                <a:srgbClr val="000000"/>
              </a:solidFill>
              <a:latin typeface="Segoe UI" panose="020B0502040204020203" pitchFamily="34" charset="0"/>
              <a:ea typeface="Montserrat" charset="0"/>
              <a:cs typeface="Montserrat" charset="0"/>
            </a:endParaRPr>
          </a:p>
        </p:txBody>
      </p:sp>
      <p:sp>
        <p:nvSpPr>
          <p:cNvPr id="11" name="TextBox 10"/>
          <p:cNvSpPr txBox="1"/>
          <p:nvPr/>
        </p:nvSpPr>
        <p:spPr>
          <a:xfrm>
            <a:off x="1272209" y="9875512"/>
            <a:ext cx="12881113" cy="2308324"/>
          </a:xfrm>
          <a:prstGeom prst="rect">
            <a:avLst/>
          </a:prstGeom>
          <a:noFill/>
        </p:spPr>
        <p:txBody>
          <a:bodyPr wrap="square" rtlCol="0">
            <a:spAutoFit/>
          </a:bodyPr>
          <a:lstStyle/>
          <a:p>
            <a:pPr>
              <a:lnSpc>
                <a:spcPct val="150000"/>
              </a:lnSpc>
            </a:pPr>
            <a:r>
              <a:rPr lang="en-US" sz="3200" b="1" spc="300" dirty="0" smtClean="0">
                <a:latin typeface="Chaparral Pro Light" pitchFamily="18" charset="0"/>
                <a:ea typeface="Montserrat Light" charset="0"/>
                <a:cs typeface="Segoe UI" panose="020B0502040204020203" pitchFamily="34" charset="0"/>
              </a:rPr>
              <a:t>It was </a:t>
            </a:r>
            <a:r>
              <a:rPr lang="en-US" sz="3200" b="1" spc="300" dirty="0">
                <a:latin typeface="Chaparral Pro Light" pitchFamily="18" charset="0"/>
                <a:ea typeface="Montserrat Light" charset="0"/>
                <a:cs typeface="Segoe UI" panose="020B0502040204020203" pitchFamily="34" charset="0"/>
              </a:rPr>
              <a:t>founded in 1419 by </a:t>
            </a:r>
            <a:r>
              <a:rPr lang="en-US" sz="3200" b="1" spc="300" dirty="0" err="1">
                <a:latin typeface="Chaparral Pro Light" pitchFamily="18" charset="0"/>
                <a:ea typeface="Montserrat Light" charset="0"/>
                <a:cs typeface="Segoe UI" panose="020B0502040204020203" pitchFamily="34" charset="0"/>
              </a:rPr>
              <a:t>Sakya</a:t>
            </a:r>
            <a:r>
              <a:rPr lang="en-US" sz="3200" b="1" spc="300" dirty="0">
                <a:latin typeface="Chaparral Pro Light" pitchFamily="18" charset="0"/>
                <a:ea typeface="Montserrat Light" charset="0"/>
                <a:cs typeface="Segoe UI" panose="020B0502040204020203" pitchFamily="34" charset="0"/>
              </a:rPr>
              <a:t> </a:t>
            </a:r>
            <a:r>
              <a:rPr lang="en-US" sz="3200" b="1" spc="300" dirty="0" err="1">
                <a:latin typeface="Chaparral Pro Light" pitchFamily="18" charset="0"/>
                <a:ea typeface="Montserrat Light" charset="0"/>
                <a:cs typeface="Segoe UI" panose="020B0502040204020203" pitchFamily="34" charset="0"/>
              </a:rPr>
              <a:t>Yeshe</a:t>
            </a:r>
            <a:r>
              <a:rPr lang="en-US" sz="3200" b="1" spc="300" dirty="0">
                <a:latin typeface="Chaparral Pro Light" pitchFamily="18" charset="0"/>
                <a:ea typeface="Montserrat Light" charset="0"/>
                <a:cs typeface="Segoe UI" panose="020B0502040204020203" pitchFamily="34" charset="0"/>
              </a:rPr>
              <a:t>, a disciple of </a:t>
            </a:r>
            <a:r>
              <a:rPr lang="en-US" sz="3200" b="1" spc="300" dirty="0" err="1">
                <a:latin typeface="Chaparral Pro Light" pitchFamily="18" charset="0"/>
                <a:ea typeface="Montserrat Light" charset="0"/>
                <a:cs typeface="Segoe UI" panose="020B0502040204020203" pitchFamily="34" charset="0"/>
              </a:rPr>
              <a:t>Tsongkhapa</a:t>
            </a:r>
            <a:r>
              <a:rPr lang="en-US" sz="3200" b="1" spc="300" dirty="0">
                <a:latin typeface="Chaparral Pro Light" pitchFamily="18" charset="0"/>
                <a:ea typeface="Montserrat Light" charset="0"/>
                <a:cs typeface="Segoe UI" panose="020B0502040204020203" pitchFamily="34" charset="0"/>
              </a:rPr>
              <a:t>. The “Buddhism Scriptures Debating” in Sera is very famous.</a:t>
            </a:r>
          </a:p>
        </p:txBody>
      </p:sp>
    </p:spTree>
    <p:extLst>
      <p:ext uri="{BB962C8B-B14F-4D97-AF65-F5344CB8AC3E}">
        <p14:creationId xmlns:p14="http://schemas.microsoft.com/office/powerpoint/2010/main" val="134805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071" y="2883404"/>
            <a:ext cx="20295704" cy="4524315"/>
          </a:xfrm>
          <a:prstGeom prst="rect">
            <a:avLst/>
          </a:prstGeom>
          <a:noFill/>
        </p:spPr>
        <p:txBody>
          <a:bodyPr wrap="square" rtlCol="0">
            <a:spAutoFit/>
          </a:bodyPr>
          <a:lstStyle/>
          <a:p>
            <a:pPr algn="ctr"/>
            <a:r>
              <a:rPr lang="en-US" sz="7200" i="1" spc="600" dirty="0">
                <a:solidFill>
                  <a:srgbClr val="000000"/>
                </a:solidFill>
                <a:latin typeface="Segoe UI" panose="020B0502040204020203" pitchFamily="34" charset="0"/>
                <a:ea typeface="Montserrat" charset="0"/>
                <a:cs typeface="Montserrat" charset="0"/>
              </a:rPr>
              <a:t>After breakfast, transfer to </a:t>
            </a:r>
            <a:r>
              <a:rPr lang="en-US" sz="7200" b="1" i="1" spc="600" dirty="0" err="1">
                <a:solidFill>
                  <a:srgbClr val="000000"/>
                </a:solidFill>
                <a:latin typeface="Segoe UI" panose="020B0502040204020203" pitchFamily="34" charset="0"/>
                <a:ea typeface="Montserrat" charset="0"/>
                <a:cs typeface="Montserrat" charset="0"/>
              </a:rPr>
              <a:t>Tsedang</a:t>
            </a:r>
            <a:r>
              <a:rPr lang="en-US" sz="7200" i="1" spc="600" dirty="0">
                <a:solidFill>
                  <a:srgbClr val="000000"/>
                </a:solidFill>
                <a:latin typeface="Segoe UI" panose="020B0502040204020203" pitchFamily="34" charset="0"/>
                <a:ea typeface="Montserrat" charset="0"/>
                <a:cs typeface="Montserrat" charset="0"/>
              </a:rPr>
              <a:t>, guided sightseeing with the </a:t>
            </a:r>
            <a:r>
              <a:rPr lang="en-US" sz="7200" b="1" i="1" spc="600" dirty="0" err="1">
                <a:solidFill>
                  <a:srgbClr val="000000"/>
                </a:solidFill>
                <a:latin typeface="Segoe UI" panose="020B0502040204020203" pitchFamily="34" charset="0"/>
                <a:ea typeface="Montserrat" charset="0"/>
                <a:cs typeface="Montserrat" charset="0"/>
              </a:rPr>
              <a:t>Samye</a:t>
            </a:r>
            <a:r>
              <a:rPr lang="en-US" sz="7200" b="1" i="1" spc="600" dirty="0">
                <a:solidFill>
                  <a:srgbClr val="000000"/>
                </a:solidFill>
                <a:latin typeface="Segoe UI" panose="020B0502040204020203" pitchFamily="34" charset="0"/>
                <a:ea typeface="Montserrat" charset="0"/>
                <a:cs typeface="Montserrat" charset="0"/>
              </a:rPr>
              <a:t> M</a:t>
            </a:r>
            <a:r>
              <a:rPr lang="en-US" sz="7200" b="1" i="1" spc="600" dirty="0" smtClean="0">
                <a:solidFill>
                  <a:srgbClr val="000000"/>
                </a:solidFill>
                <a:latin typeface="Segoe UI" panose="020B0502040204020203" pitchFamily="34" charset="0"/>
                <a:ea typeface="Montserrat" charset="0"/>
                <a:cs typeface="Montserrat" charset="0"/>
              </a:rPr>
              <a:t>onastery</a:t>
            </a:r>
            <a:r>
              <a:rPr lang="en-US" sz="7200" i="1" spc="600" dirty="0">
                <a:solidFill>
                  <a:srgbClr val="000000"/>
                </a:solidFill>
                <a:latin typeface="Segoe UI" panose="020B0502040204020203" pitchFamily="34" charset="0"/>
                <a:ea typeface="Montserrat" charset="0"/>
                <a:cs typeface="Montserrat" charset="0"/>
              </a:rPr>
              <a:t>. After lunch, visit the </a:t>
            </a:r>
            <a:r>
              <a:rPr lang="en-US" sz="7200" b="1" i="1" spc="600" dirty="0" err="1">
                <a:solidFill>
                  <a:srgbClr val="000000"/>
                </a:solidFill>
                <a:latin typeface="Segoe UI" panose="020B0502040204020203" pitchFamily="34" charset="0"/>
                <a:ea typeface="Montserrat" charset="0"/>
                <a:cs typeface="Montserrat" charset="0"/>
              </a:rPr>
              <a:t>Tradruk</a:t>
            </a:r>
            <a:r>
              <a:rPr lang="en-US" sz="7200" b="1" i="1" spc="600" dirty="0">
                <a:solidFill>
                  <a:srgbClr val="000000"/>
                </a:solidFill>
                <a:latin typeface="Segoe UI" panose="020B0502040204020203" pitchFamily="34" charset="0"/>
                <a:ea typeface="Montserrat" charset="0"/>
                <a:cs typeface="Montserrat" charset="0"/>
              </a:rPr>
              <a:t> Temple</a:t>
            </a:r>
            <a:r>
              <a:rPr lang="en-US" sz="7200" i="1" spc="600" dirty="0">
                <a:solidFill>
                  <a:srgbClr val="000000"/>
                </a:solidFill>
                <a:latin typeface="Segoe UI" panose="020B0502040204020203" pitchFamily="34" charset="0"/>
                <a:ea typeface="Montserrat" charset="0"/>
                <a:cs typeface="Montserrat" charset="0"/>
              </a:rPr>
              <a:t> and then go back to the hotel.</a:t>
            </a:r>
            <a:endParaRPr lang="en-US" sz="11500" i="1" spc="600" dirty="0">
              <a:solidFill>
                <a:srgbClr val="000000"/>
              </a:solidFill>
              <a:latin typeface="Segoe UI" panose="020B0502040204020203" pitchFamily="34" charset="0"/>
              <a:ea typeface="Montserrat" charset="0"/>
              <a:cs typeface="Montserrat" charset="0"/>
            </a:endParaRPr>
          </a:p>
        </p:txBody>
      </p:sp>
      <p:sp>
        <p:nvSpPr>
          <p:cNvPr id="4" name="椭圆 3"/>
          <p:cNvSpPr/>
          <p:nvPr/>
        </p:nvSpPr>
        <p:spPr>
          <a:xfrm>
            <a:off x="10653911" y="8776020"/>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Day4</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834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33624</TotalTime>
  <Words>772</Words>
  <Application>Microsoft Office PowerPoint</Application>
  <PresentationFormat>自定义</PresentationFormat>
  <Paragraphs>68</Paragraphs>
  <Slides>17</Slides>
  <Notes>2</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Tibet</dc:title>
  <dc:subject>https://shop112543288.taobao.com/</dc:subject>
  <dc:creator>Lenovo</dc:creator>
  <cp:lastModifiedBy>Lenovo</cp:lastModifiedBy>
  <cp:revision>27</cp:revision>
  <dcterms:created xsi:type="dcterms:W3CDTF">2014-11-12T21:47:38Z</dcterms:created>
  <dcterms:modified xsi:type="dcterms:W3CDTF">2019-09-25T09:29:01Z</dcterms:modified>
</cp:coreProperties>
</file>