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1" r:id="rId2"/>
  </p:sldMasterIdLst>
  <p:notesMasterIdLst>
    <p:notesMasterId r:id="rId13"/>
  </p:notesMasterIdLst>
  <p:handoutMasterIdLst>
    <p:handoutMasterId r:id="rId14"/>
  </p:handoutMasterIdLst>
  <p:sldIdLst>
    <p:sldId id="2575" r:id="rId3"/>
    <p:sldId id="2591" r:id="rId4"/>
    <p:sldId id="2423" r:id="rId5"/>
    <p:sldId id="2579" r:id="rId6"/>
    <p:sldId id="2319" r:id="rId7"/>
    <p:sldId id="2581" r:id="rId8"/>
    <p:sldId id="2585" r:id="rId9"/>
    <p:sldId id="2580" r:id="rId10"/>
    <p:sldId id="2403" r:id="rId11"/>
    <p:sldId id="2555" r:id="rId1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7" pos="7654" userDrawn="1">
          <p15:clr>
            <a:srgbClr val="A4A3A4"/>
          </p15:clr>
        </p15:guide>
        <p15:guide id="18" pos="14278" userDrawn="1">
          <p15:clr>
            <a:srgbClr val="A4A3A4"/>
          </p15:clr>
        </p15:guide>
        <p15:guide id="32" orient="horz" pos="432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00"/>
    <a:srgbClr val="000000"/>
    <a:srgbClr val="EFF0F4"/>
    <a:srgbClr val="B8BBC1"/>
    <a:srgbClr val="AA8A78"/>
    <a:srgbClr val="55677C"/>
    <a:srgbClr val="3C3B41"/>
    <a:srgbClr val="F3F3F3"/>
    <a:srgbClr val="FAF8FB"/>
    <a:srgbClr val="F4F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autoAdjust="0"/>
    <p:restoredTop sz="96012" autoAdjust="0"/>
  </p:normalViewPr>
  <p:slideViewPr>
    <p:cSldViewPr snapToGrid="0" snapToObjects="1">
      <p:cViewPr varScale="1">
        <p:scale>
          <a:sx n="32" d="100"/>
          <a:sy n="32" d="100"/>
        </p:scale>
        <p:origin x="-608" y="-88"/>
      </p:cViewPr>
      <p:guideLst>
        <p:guide orient="horz" pos="4320"/>
        <p:guide pos="7654"/>
        <p:guide pos="14278"/>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96" d="100"/>
          <a:sy n="96" d="100"/>
        </p:scale>
        <p:origin x="336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9/29/2019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9/29/2019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8294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9203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8970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69229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0169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77849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8801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6935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4180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7059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5316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9066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8839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361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07746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0553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2020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37558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4552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46478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6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9701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008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63794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3691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332238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8375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989492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295166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502278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5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9147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30035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64974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04295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2632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06100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16517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3904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398383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07783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49644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54806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0617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175580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26358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3079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207862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04050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75409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56936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73609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27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571031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49735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00486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1039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23518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71620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88053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70162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87140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34765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5775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0995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6212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25200927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03827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92716651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13824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091569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1393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1608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35951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2.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b="0" i="0" smtClean="0">
                <a:solidFill>
                  <a:schemeClr val="bg1"/>
                </a:solidFill>
                <a:latin typeface="Segoe UI" panose="020B0502040204020203" pitchFamily="34" charset="0"/>
                <a:ea typeface="Montserrat Light" charset="0"/>
                <a:cs typeface="Segoe UI" panose="020B0502040204020203" pitchFamily="34" charset="0"/>
              </a:rPr>
              <a:pPr algn="ctr"/>
              <a:t>‹#›</a:t>
            </a:fld>
            <a:r>
              <a:rPr lang="id-ID" sz="1800" b="0" i="0" dirty="0">
                <a:solidFill>
                  <a:schemeClr val="bg1"/>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877" r:id="rId1"/>
    <p:sldLayoutId id="2147483901"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88"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6" r:id="rId30"/>
    <p:sldLayoutId id="2147483987" r:id="rId31"/>
    <p:sldLayoutId id="2147483912" r:id="rId32"/>
    <p:sldLayoutId id="2147483940" r:id="rId33"/>
    <p:sldLayoutId id="2147483941" r:id="rId34"/>
    <p:sldLayoutId id="2147483952" r:id="rId35"/>
    <p:sldLayoutId id="2147483942" r:id="rId36"/>
    <p:sldLayoutId id="2147483989" r:id="rId37"/>
    <p:sldLayoutId id="2147483990"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84433130"/>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15570"/>
          <a:stretch/>
        </p:blipFill>
        <p:spPr>
          <a:xfrm>
            <a:off x="0" y="0"/>
            <a:ext cx="24377650" cy="13716000"/>
          </a:xfrm>
          <a:prstGeom prst="rect">
            <a:avLst/>
          </a:prstGeom>
        </p:spPr>
      </p:pic>
      <p:grpSp>
        <p:nvGrpSpPr>
          <p:cNvPr id="11" name="Group 2"/>
          <p:cNvGrpSpPr/>
          <p:nvPr/>
        </p:nvGrpSpPr>
        <p:grpSpPr>
          <a:xfrm>
            <a:off x="3722024" y="10652362"/>
            <a:ext cx="16576541" cy="1634723"/>
            <a:chOff x="7161211" y="6819023"/>
            <a:chExt cx="15297865" cy="1634723"/>
          </a:xfrm>
        </p:grpSpPr>
        <p:sp>
          <p:nvSpPr>
            <p:cNvPr id="12" name="TextBox 11"/>
            <p:cNvSpPr txBox="1"/>
            <p:nvPr/>
          </p:nvSpPr>
          <p:spPr>
            <a:xfrm>
              <a:off x="7161211" y="6819023"/>
              <a:ext cx="15297865" cy="1107996"/>
            </a:xfrm>
            <a:prstGeom prst="rect">
              <a:avLst/>
            </a:prstGeom>
            <a:noFill/>
          </p:spPr>
          <p:txBody>
            <a:bodyPr wrap="square" rtlCol="0">
              <a:spAutoFit/>
            </a:bodyPr>
            <a:lstStyle/>
            <a:p>
              <a:r>
                <a:rPr lang="fr-FR" sz="6600" b="1" spc="300" dirty="0">
                  <a:solidFill>
                    <a:schemeClr val="tx2"/>
                  </a:solidFill>
                  <a:latin typeface="Algerian" panose="04020705040A02060702" pitchFamily="82" charset="0"/>
                  <a:ea typeface="Montserrat" charset="0"/>
                  <a:cs typeface="Montserrat" charset="0"/>
                </a:rPr>
                <a:t>Xi'an 2N3D Supreme Package </a:t>
              </a:r>
              <a:r>
                <a:rPr lang="fr-FR" sz="6600" b="1" spc="300" dirty="0" smtClean="0">
                  <a:solidFill>
                    <a:schemeClr val="tx2"/>
                  </a:solidFill>
                  <a:latin typeface="Algerian" panose="04020705040A02060702" pitchFamily="82" charset="0"/>
                  <a:ea typeface="Montserrat" charset="0"/>
                  <a:cs typeface="Montserrat" charset="0"/>
                </a:rPr>
                <a:t>Tour</a:t>
              </a:r>
              <a:endParaRPr lang="en-US" sz="6600" b="1" spc="300" dirty="0">
                <a:solidFill>
                  <a:schemeClr val="tx2"/>
                </a:solidFill>
                <a:latin typeface="Algerian" panose="04020705040A02060702" pitchFamily="82" charset="0"/>
                <a:ea typeface="Montserrat" charset="0"/>
                <a:cs typeface="Montserrat" charset="0"/>
              </a:endParaRPr>
            </a:p>
          </p:txBody>
        </p:sp>
        <p:sp>
          <p:nvSpPr>
            <p:cNvPr id="13" name="TextBox 12"/>
            <p:cNvSpPr txBox="1"/>
            <p:nvPr/>
          </p:nvSpPr>
          <p:spPr>
            <a:xfrm>
              <a:off x="7161212" y="8053636"/>
              <a:ext cx="2550165" cy="400110"/>
            </a:xfrm>
            <a:prstGeom prst="rect">
              <a:avLst/>
            </a:prstGeom>
            <a:noFill/>
          </p:spPr>
          <p:txBody>
            <a:bodyPr wrap="none" rtlCol="0">
              <a:spAutoFit/>
            </a:bodyPr>
            <a:lstStyle/>
            <a:p>
              <a:r>
                <a:rPr lang="en-US" sz="2000" b="1" spc="600" dirty="0" err="1" smtClean="0">
                  <a:solidFill>
                    <a:srgbClr val="FFCC00"/>
                  </a:solidFill>
                  <a:effectLst>
                    <a:outerShdw blurRad="38100" dist="38100" dir="2700000" algn="tl">
                      <a:srgbClr val="000000">
                        <a:alpha val="43137"/>
                      </a:srgbClr>
                    </a:outerShdw>
                  </a:effectLst>
                  <a:latin typeface="Segoe UI" panose="020B0502040204020203" pitchFamily="34" charset="0"/>
                  <a:ea typeface="Montserrat" charset="0"/>
                  <a:cs typeface="Montserrat" charset="0"/>
                </a:rPr>
                <a:t>H</a:t>
              </a:r>
              <a:r>
                <a:rPr lang="en-US" altLang="zh-CN" sz="2000" b="1" spc="600" dirty="0" err="1" smtClean="0">
                  <a:solidFill>
                    <a:srgbClr val="FFCC00"/>
                  </a:solidFill>
                  <a:effectLst>
                    <a:outerShdw blurRad="38100" dist="38100" dir="2700000" algn="tl">
                      <a:srgbClr val="000000">
                        <a:alpha val="43137"/>
                      </a:srgbClr>
                    </a:outerShdw>
                  </a:effectLst>
                  <a:latin typeface="Segoe UI" panose="020B0502040204020203" pitchFamily="34" charset="0"/>
                  <a:ea typeface="Montserrat" charset="0"/>
                  <a:cs typeface="Montserrat" charset="0"/>
                </a:rPr>
                <a:t>antang</a:t>
              </a:r>
              <a:r>
                <a:rPr lang="en-US" altLang="zh-CN" sz="2000" b="1" spc="600" dirty="0" smtClean="0">
                  <a:solidFill>
                    <a:srgbClr val="FFCC00"/>
                  </a:solidFill>
                  <a:effectLst>
                    <a:outerShdw blurRad="38100" dist="38100" dir="2700000" algn="tl">
                      <a:srgbClr val="000000">
                        <a:alpha val="43137"/>
                      </a:srgbClr>
                    </a:outerShdw>
                  </a:effectLst>
                  <a:latin typeface="Segoe UI" panose="020B0502040204020203" pitchFamily="34" charset="0"/>
                  <a:ea typeface="Montserrat" charset="0"/>
                  <a:cs typeface="Montserrat" charset="0"/>
                </a:rPr>
                <a:t> Tour</a:t>
              </a:r>
              <a:endParaRPr lang="en-US" sz="2000" b="1" spc="600" dirty="0">
                <a:solidFill>
                  <a:srgbClr val="FFCC00"/>
                </a:solidFill>
                <a:effectLst>
                  <a:outerShdw blurRad="38100" dist="38100" dir="2700000" algn="tl">
                    <a:srgbClr val="000000">
                      <a:alpha val="43137"/>
                    </a:srgbClr>
                  </a:outerShdw>
                </a:effectLst>
                <a:latin typeface="Segoe UI" panose="020B0502040204020203" pitchFamily="34" charset="0"/>
                <a:ea typeface="Montserrat" charset="0"/>
                <a:cs typeface="Montserrat" charset="0"/>
              </a:endParaRPr>
            </a:p>
          </p:txBody>
        </p:sp>
      </p:grpSp>
      <p:grpSp>
        <p:nvGrpSpPr>
          <p:cNvPr id="14" name="Group 1"/>
          <p:cNvGrpSpPr/>
          <p:nvPr/>
        </p:nvGrpSpPr>
        <p:grpSpPr>
          <a:xfrm>
            <a:off x="1648754" y="10858345"/>
            <a:ext cx="1738708" cy="1216152"/>
            <a:chOff x="11327711" y="5390934"/>
            <a:chExt cx="1738708" cy="1216152"/>
          </a:xfrm>
        </p:grpSpPr>
        <p:sp>
          <p:nvSpPr>
            <p:cNvPr id="15" name="Rectangle 3"/>
            <p:cNvSpPr/>
            <p:nvPr/>
          </p:nvSpPr>
          <p:spPr>
            <a:xfrm>
              <a:off x="11588990" y="5390934"/>
              <a:ext cx="1216152" cy="1216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16" name="Shape 2900"/>
            <p:cNvSpPr/>
            <p:nvPr/>
          </p:nvSpPr>
          <p:spPr>
            <a:xfrm>
              <a:off x="11327711" y="5737730"/>
              <a:ext cx="1738708" cy="869356"/>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grpSp>
    </p:spTree>
    <p:extLst>
      <p:ext uri="{BB962C8B-B14F-4D97-AF65-F5344CB8AC3E}">
        <p14:creationId xmlns:p14="http://schemas.microsoft.com/office/powerpoint/2010/main" val="103862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chemeClr val="bg1"/>
                </a:solidFill>
                <a:latin typeface="Segoe UI" panose="020B0502040204020203" pitchFamily="34" charset="0"/>
                <a:ea typeface="Montserrat Semi" charset="0"/>
                <a:cs typeface="Montserrat Semi" charset="0"/>
              </a:rPr>
              <a:t>Get in Touch</a:t>
            </a: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chemeClr val="bg1"/>
              </a:solidFill>
              <a:latin typeface="Segoe UI" panose="020B0502040204020203" pitchFamily="34" charset="0"/>
              <a:ea typeface="Montserrat" charset="0"/>
              <a:cs typeface="Montserrat" charset="0"/>
            </a:endParaRPr>
          </a:p>
          <a:p>
            <a:pPr algn="ctr"/>
            <a:r>
              <a:rPr lang="en-US" sz="3200" dirty="0">
                <a:solidFill>
                  <a:schemeClr val="bg1"/>
                </a:solidFill>
                <a:latin typeface="Segoe UI" panose="020B0502040204020203" pitchFamily="34" charset="0"/>
                <a:ea typeface="Montserrat" charset="0"/>
                <a:cs typeface="Montserrat" charset="0"/>
              </a:rPr>
              <a:t>H.T. CHINA - SHANGHAI HAN TANG </a:t>
            </a:r>
            <a:r>
              <a:rPr lang="en-US" sz="3200" dirty="0" smtClean="0">
                <a:solidFill>
                  <a:schemeClr val="bg1"/>
                </a:solidFill>
                <a:latin typeface="Segoe UI" panose="020B0502040204020203" pitchFamily="34" charset="0"/>
                <a:ea typeface="Montserrat" charset="0"/>
                <a:cs typeface="Montserrat" charset="0"/>
              </a:rPr>
              <a:t>TOUR</a:t>
            </a:r>
          </a:p>
          <a:p>
            <a:pPr algn="ctr"/>
            <a:endParaRPr lang="en-US" sz="3200" dirty="0">
              <a:solidFill>
                <a:schemeClr val="bg1"/>
              </a:solidFill>
              <a:latin typeface="Segoe UI" panose="020B0502040204020203" pitchFamily="34" charset="0"/>
              <a:ea typeface="Montserrat" charset="0"/>
              <a:cs typeface="Montserrat" charset="0"/>
            </a:endParaRPr>
          </a:p>
          <a:p>
            <a:pPr algn="ctr"/>
            <a:r>
              <a:rPr lang="zh-CN" altLang="en-US" sz="4000" b="1" dirty="0">
                <a:solidFill>
                  <a:schemeClr val="bg1"/>
                </a:solidFill>
                <a:latin typeface="Segoe UI" panose="020B0502040204020203" pitchFamily="34" charset="0"/>
                <a:ea typeface="Montserrat" charset="0"/>
                <a:cs typeface="Montserrat" charset="0"/>
              </a:rPr>
              <a:t>上海瀚唐国际旅游有限公司</a:t>
            </a:r>
            <a:endParaRPr lang="en-US" sz="4000" b="1" dirty="0">
              <a:solidFill>
                <a:schemeClr val="bg1"/>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chemeClr val="bg1"/>
                </a:solidFill>
                <a:latin typeface="Segoe UI" panose="020B0502040204020203" pitchFamily="34" charset="0"/>
                <a:ea typeface="Montserrat Semi" charset="0"/>
                <a:cs typeface="Montserrat Semi" charset="0"/>
              </a:rPr>
              <a:t>T: +86 21 6333 1311</a:t>
            </a: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chemeClr val="bg1"/>
                </a:solidFill>
                <a:latin typeface="Segoe UI" panose="020B0502040204020203" pitchFamily="34" charset="0"/>
                <a:ea typeface="Montserrat" charset="0"/>
                <a:cs typeface="Montserrat" charset="0"/>
              </a:rPr>
              <a:t>(English/Spanish Speaking)</a:t>
            </a: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chemeClr val="bg1"/>
                </a:solidFill>
                <a:latin typeface="Segoe UI" panose="020B0502040204020203" pitchFamily="34" charset="0"/>
                <a:ea typeface="Montserrat Semi" charset="0"/>
                <a:cs typeface="Montserrat Semi" charset="0"/>
              </a:rPr>
              <a:t>RVS@htc-tour.com</a:t>
            </a:r>
            <a:endParaRPr lang="en-US" sz="3200" b="1" spc="600" dirty="0">
              <a:solidFill>
                <a:schemeClr val="bg1"/>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extLst>
      <p:ext uri="{BB962C8B-B14F-4D97-AF65-F5344CB8AC3E}">
        <p14:creationId xmlns:p14="http://schemas.microsoft.com/office/powerpoint/2010/main" val="8569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85" b="7785"/>
          <a:stretch>
            <a:fillRect/>
          </a:stretch>
        </p:blipFill>
        <p:spPr/>
      </p:pic>
      <p:sp>
        <p:nvSpPr>
          <p:cNvPr id="2" name="TextBox 1"/>
          <p:cNvSpPr txBox="1"/>
          <p:nvPr/>
        </p:nvSpPr>
        <p:spPr>
          <a:xfrm>
            <a:off x="1484382" y="1565138"/>
            <a:ext cx="21408885" cy="6186309"/>
          </a:xfrm>
          <a:prstGeom prst="rect">
            <a:avLst/>
          </a:prstGeom>
          <a:solidFill>
            <a:schemeClr val="bg2">
              <a:lumMod val="95000"/>
              <a:alpha val="44000"/>
            </a:schemeClr>
          </a:solidFill>
        </p:spPr>
        <p:txBody>
          <a:bodyPr wrap="square" rtlCol="0">
            <a:spAutoFit/>
          </a:bodyPr>
          <a:lstStyle/>
          <a:p>
            <a:r>
              <a:rPr lang="en-US" sz="4400" i="1" dirty="0">
                <a:solidFill>
                  <a:srgbClr val="FFFFFF"/>
                </a:solidFill>
                <a:latin typeface="Segoe UI" panose="020B0502040204020203" pitchFamily="34" charset="0"/>
                <a:ea typeface="Montserrat" charset="0"/>
                <a:cs typeface="Montserrat" charset="0"/>
              </a:rPr>
              <a:t>Xi'an, one of the world's four famous ancient capitals, is the birthplace of Chinese civilization, the cradle of the Chinese nation, and an outstanding representative of Chinese culture. It is the eastern starting point of the Silk Road. It is the capital city with the longest duration, the largest number of dynasties and the most powerful influence. Xi'an is also the earliest “World Famous Historical City” identified by UNESCO, and is known as the “Natural History Museum</a:t>
            </a:r>
            <a:r>
              <a:rPr lang="en-US" sz="4400" i="1" dirty="0" smtClean="0">
                <a:solidFill>
                  <a:srgbClr val="FFFFFF"/>
                </a:solidFill>
                <a:latin typeface="Segoe UI" panose="020B0502040204020203" pitchFamily="34" charset="0"/>
                <a:ea typeface="Montserrat" charset="0"/>
                <a:cs typeface="Montserrat" charset="0"/>
              </a:rPr>
              <a:t>”.</a:t>
            </a:r>
          </a:p>
          <a:p>
            <a:r>
              <a:rPr lang="en-US" sz="4400" i="1" dirty="0">
                <a:solidFill>
                  <a:srgbClr val="FFFFFF"/>
                </a:solidFill>
                <a:latin typeface="Segoe UI" panose="020B0502040204020203" pitchFamily="34" charset="0"/>
                <a:ea typeface="Montserrat" charset="0"/>
                <a:cs typeface="Montserrat" charset="0"/>
              </a:rPr>
              <a:t>Today's Xi'an is the capital of Shaanxi Province, one of China's six national regional center cities, the new section of the New Eurasia Continental Bridge and the largest central city of the Yellow River Basin.</a:t>
            </a:r>
          </a:p>
        </p:txBody>
      </p:sp>
      <p:sp>
        <p:nvSpPr>
          <p:cNvPr id="9" name="椭圆 8"/>
          <p:cNvSpPr/>
          <p:nvPr/>
        </p:nvSpPr>
        <p:spPr>
          <a:xfrm>
            <a:off x="10327167" y="8737586"/>
            <a:ext cx="3723314" cy="3560409"/>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Xi’an</a:t>
            </a:r>
            <a:endParaRPr lang="en-US" altLang="zh-CN" sz="6600" b="1" dirty="0" smtClean="0">
              <a:solidFill>
                <a:srgbClr val="000000"/>
              </a:solidFill>
              <a:latin typeface="Segoe UI" panose="020B0502040204020203" pitchFamily="34" charset="0"/>
              <a:cs typeface="Segoe UI" panose="020B0502040204020203" pitchFamily="34" charset="0"/>
            </a:endParaRPr>
          </a:p>
          <a:p>
            <a:pPr algn="ctr"/>
            <a:r>
              <a:rPr lang="zh-CN" altLang="en-US" sz="8000" b="1" dirty="0">
                <a:solidFill>
                  <a:srgbClr val="000000"/>
                </a:solidFill>
                <a:latin typeface="华文行楷" panose="02010800040101010101" pitchFamily="2" charset="-122"/>
                <a:ea typeface="华文行楷" panose="02010800040101010101" pitchFamily="2" charset="-122"/>
                <a:cs typeface="Segoe UI" panose="020B0502040204020203" pitchFamily="34" charset="0"/>
              </a:rPr>
              <a:t>西安</a:t>
            </a:r>
          </a:p>
        </p:txBody>
      </p:sp>
    </p:spTree>
    <p:extLst>
      <p:ext uri="{BB962C8B-B14F-4D97-AF65-F5344CB8AC3E}">
        <p14:creationId xmlns:p14="http://schemas.microsoft.com/office/powerpoint/2010/main" val="2971989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2112983" y="7697762"/>
            <a:ext cx="5720552" cy="2785378"/>
          </a:xfrm>
          <a:prstGeom prst="rect">
            <a:avLst/>
          </a:prstGeom>
          <a:noFill/>
        </p:spPr>
        <p:txBody>
          <a:bodyPr wrap="square" rtlCol="0">
            <a:spAutoFit/>
          </a:bodyPr>
          <a:lstStyle/>
          <a:p>
            <a:pPr>
              <a:lnSpc>
                <a:spcPts val="4300"/>
              </a:lnSpc>
            </a:pPr>
            <a:r>
              <a:rPr lang="en-US" sz="3200" dirty="0" smtClean="0">
                <a:latin typeface="Segoe UI" panose="020B0502040204020203" pitchFamily="34" charset="0"/>
                <a:ea typeface="Montserrat Light" charset="0"/>
                <a:cs typeface="Segoe UI" panose="020B0502040204020203" pitchFamily="34" charset="0"/>
              </a:rPr>
              <a:t>Upon </a:t>
            </a:r>
            <a:r>
              <a:rPr lang="en-US" sz="3200" dirty="0">
                <a:latin typeface="Segoe UI" panose="020B0502040204020203" pitchFamily="34" charset="0"/>
                <a:ea typeface="Montserrat Light" charset="0"/>
                <a:cs typeface="Segoe UI" panose="020B0502040204020203" pitchFamily="34" charset="0"/>
              </a:rPr>
              <a:t>arrival in Xi'an, airport transfer</a:t>
            </a:r>
            <a:r>
              <a:rPr lang="en-US" sz="3200" dirty="0" smtClean="0">
                <a:latin typeface="Segoe UI" panose="020B0502040204020203" pitchFamily="34" charset="0"/>
                <a:ea typeface="Montserrat Light" charset="0"/>
                <a:cs typeface="Segoe UI" panose="020B0502040204020203" pitchFamily="34" charset="0"/>
              </a:rPr>
              <a:t>.</a:t>
            </a:r>
            <a:endParaRPr lang="en-US" sz="3200" dirty="0">
              <a:latin typeface="Segoe UI" panose="020B0502040204020203" pitchFamily="34" charset="0"/>
              <a:ea typeface="Montserrat Light" charset="0"/>
              <a:cs typeface="Segoe UI" panose="020B0502040204020203" pitchFamily="34" charset="0"/>
            </a:endParaRPr>
          </a:p>
          <a:p>
            <a:pPr>
              <a:lnSpc>
                <a:spcPts val="4300"/>
              </a:lnSpc>
            </a:pPr>
            <a:r>
              <a:rPr lang="en-US" sz="3200" dirty="0">
                <a:latin typeface="Segoe UI" panose="020B0502040204020203" pitchFamily="34" charset="0"/>
                <a:ea typeface="Montserrat Light" charset="0"/>
                <a:cs typeface="Segoe UI" panose="020B0502040204020203" pitchFamily="34" charset="0"/>
              </a:rPr>
              <a:t>The pick-up will take you to the hotel for check-in (transfer by driver only).</a:t>
            </a:r>
            <a:endParaRPr lang="en-US" sz="3200" dirty="0">
              <a:latin typeface="Segoe UI" panose="020B0502040204020203" pitchFamily="34" charset="0"/>
              <a:ea typeface="Montserrat Light" charset="0"/>
              <a:cs typeface="Segoe UI" panose="020B0502040204020203" pitchFamily="34" charset="0"/>
            </a:endParaRPr>
          </a:p>
        </p:txBody>
      </p:sp>
      <p:sp>
        <p:nvSpPr>
          <p:cNvPr id="40" name="TextBox 39"/>
          <p:cNvSpPr txBox="1"/>
          <p:nvPr/>
        </p:nvSpPr>
        <p:spPr>
          <a:xfrm>
            <a:off x="12497604" y="6224578"/>
            <a:ext cx="4262129" cy="830997"/>
          </a:xfrm>
          <a:prstGeom prst="rect">
            <a:avLst/>
          </a:prstGeom>
          <a:noFill/>
        </p:spPr>
        <p:txBody>
          <a:bodyPr wrap="none" rtlCol="0">
            <a:spAutoFit/>
          </a:bodyPr>
          <a:lstStyle/>
          <a:p>
            <a:pPr algn="ctr"/>
            <a:r>
              <a:rPr lang="en-US" sz="4800" b="1" dirty="0" smtClean="0">
                <a:solidFill>
                  <a:schemeClr val="tx2"/>
                </a:solidFill>
                <a:latin typeface="Segoe UI" panose="020B0502040204020203" pitchFamily="34" charset="0"/>
                <a:ea typeface="Montserrat" charset="0"/>
                <a:cs typeface="Montserrat" charset="0"/>
              </a:rPr>
              <a:t>Arrive </a:t>
            </a:r>
            <a:r>
              <a:rPr lang="en-US" sz="4800" b="1" dirty="0">
                <a:solidFill>
                  <a:schemeClr val="tx2"/>
                </a:solidFill>
                <a:latin typeface="Segoe UI" panose="020B0502040204020203" pitchFamily="34" charset="0"/>
                <a:ea typeface="Montserrat" charset="0"/>
                <a:cs typeface="Montserrat" charset="0"/>
              </a:rPr>
              <a:t>in </a:t>
            </a:r>
            <a:r>
              <a:rPr lang="en-US" sz="4800" b="1" dirty="0" smtClean="0">
                <a:solidFill>
                  <a:schemeClr val="tx2"/>
                </a:solidFill>
                <a:latin typeface="Segoe UI" panose="020B0502040204020203" pitchFamily="34" charset="0"/>
                <a:ea typeface="Montserrat" charset="0"/>
                <a:cs typeface="Montserrat" charset="0"/>
              </a:rPr>
              <a:t>X</a:t>
            </a:r>
            <a:r>
              <a:rPr lang="en-US" altLang="zh-CN" sz="4800" b="1" dirty="0" smtClean="0">
                <a:solidFill>
                  <a:schemeClr val="tx2"/>
                </a:solidFill>
                <a:latin typeface="Segoe UI" panose="020B0502040204020203" pitchFamily="34" charset="0"/>
                <a:ea typeface="Montserrat" charset="0"/>
                <a:cs typeface="Montserrat" charset="0"/>
              </a:rPr>
              <a:t>i’an</a:t>
            </a:r>
            <a:endParaRPr lang="en-US" sz="4800" b="1" dirty="0">
              <a:solidFill>
                <a:schemeClr val="tx2"/>
              </a:solidFill>
              <a:latin typeface="Segoe UI" panose="020B0502040204020203" pitchFamily="34" charset="0"/>
              <a:ea typeface="Montserrat" charset="0"/>
              <a:cs typeface="Montserrat" charset="0"/>
            </a:endParaRPr>
          </a:p>
        </p:txBody>
      </p:sp>
      <p:sp>
        <p:nvSpPr>
          <p:cNvPr id="22" name="椭圆 21"/>
          <p:cNvSpPr/>
          <p:nvPr/>
        </p:nvSpPr>
        <p:spPr>
          <a:xfrm>
            <a:off x="13055659" y="2659265"/>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Day1</a:t>
            </a:r>
            <a:endParaRPr lang="zh-CN" altLang="en-US" sz="6600" b="1" dirty="0">
              <a:solidFill>
                <a:srgbClr val="000000"/>
              </a:solidFill>
              <a:latin typeface="Segoe UI" panose="020B0502040204020203" pitchFamily="34" charset="0"/>
              <a:cs typeface="Segoe UI" panose="020B0502040204020203" pitchFamily="34" charset="0"/>
            </a:endParaRPr>
          </a:p>
        </p:txBody>
      </p:sp>
      <p:sp>
        <p:nvSpPr>
          <p:cNvPr id="26" name="Shape 2943"/>
          <p:cNvSpPr>
            <a:spLocks noChangeAspect="1"/>
          </p:cNvSpPr>
          <p:nvPr/>
        </p:nvSpPr>
        <p:spPr>
          <a:xfrm>
            <a:off x="14170208" y="11548841"/>
            <a:ext cx="916923" cy="1120682"/>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Segoe UI" panose="020B0502040204020203" pitchFamily="34" charset="0"/>
            </a:endParaRP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404" r="36935"/>
          <a:stretch/>
        </p:blipFill>
        <p:spPr>
          <a:xfrm>
            <a:off x="-1" y="-62316"/>
            <a:ext cx="11528617" cy="13778316"/>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63076" r="8077"/>
          <a:stretch/>
        </p:blipFill>
        <p:spPr>
          <a:xfrm>
            <a:off x="17833535" y="-1"/>
            <a:ext cx="6544115" cy="13735491"/>
          </a:xfrm>
          <a:prstGeom prst="rect">
            <a:avLst/>
          </a:prstGeom>
        </p:spPr>
      </p:pic>
    </p:spTree>
    <p:extLst>
      <p:ext uri="{BB962C8B-B14F-4D97-AF65-F5344CB8AC3E}">
        <p14:creationId xmlns:p14="http://schemas.microsoft.com/office/powerpoint/2010/main" val="153779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8575" r="8835"/>
          <a:stretch/>
        </p:blipFill>
        <p:spPr>
          <a:xfrm>
            <a:off x="-1" y="0"/>
            <a:ext cx="24377651" cy="13716000"/>
          </a:xfrm>
          <a:prstGeom prst="rect">
            <a:avLst/>
          </a:prstGeom>
        </p:spPr>
      </p:pic>
      <p:sp>
        <p:nvSpPr>
          <p:cNvPr id="5" name="Rectangle 5"/>
          <p:cNvSpPr/>
          <p:nvPr/>
        </p:nvSpPr>
        <p:spPr>
          <a:xfrm>
            <a:off x="0" y="9706"/>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 name="TextBox 1"/>
          <p:cNvSpPr txBox="1"/>
          <p:nvPr/>
        </p:nvSpPr>
        <p:spPr>
          <a:xfrm>
            <a:off x="2079071" y="2426204"/>
            <a:ext cx="20295704" cy="6186309"/>
          </a:xfrm>
          <a:prstGeom prst="rect">
            <a:avLst/>
          </a:prstGeom>
          <a:noFill/>
        </p:spPr>
        <p:txBody>
          <a:bodyPr wrap="square" rtlCol="0">
            <a:spAutoFit/>
          </a:bodyPr>
          <a:lstStyle/>
          <a:p>
            <a:pPr algn="ctr"/>
            <a:r>
              <a:rPr lang="en-US" sz="6600" i="1" spc="600" dirty="0">
                <a:solidFill>
                  <a:schemeClr val="bg1"/>
                </a:solidFill>
                <a:latin typeface="Segoe UI" panose="020B0502040204020203" pitchFamily="34" charset="0"/>
                <a:ea typeface="Montserrat" charset="0"/>
                <a:cs typeface="Montserrat" charset="0"/>
              </a:rPr>
              <a:t>In the morning you will meet your tour guide at the hotel lobby, and drive to the </a:t>
            </a:r>
            <a:r>
              <a:rPr lang="en-US" sz="6600" b="1" i="1" spc="600" dirty="0">
                <a:solidFill>
                  <a:schemeClr val="bg1"/>
                </a:solidFill>
                <a:latin typeface="Segoe UI" panose="020B0502040204020203" pitchFamily="34" charset="0"/>
                <a:ea typeface="Montserrat" charset="0"/>
                <a:cs typeface="Montserrat" charset="0"/>
              </a:rPr>
              <a:t>Emperor </a:t>
            </a:r>
            <a:r>
              <a:rPr lang="en-US" sz="6600" b="1" i="1" spc="600" dirty="0" err="1">
                <a:solidFill>
                  <a:schemeClr val="bg1"/>
                </a:solidFill>
                <a:latin typeface="Segoe UI" panose="020B0502040204020203" pitchFamily="34" charset="0"/>
                <a:ea typeface="Montserrat" charset="0"/>
                <a:cs typeface="Montserrat" charset="0"/>
              </a:rPr>
              <a:t>Qinshihuang's</a:t>
            </a:r>
            <a:r>
              <a:rPr lang="en-US" sz="6600" b="1" i="1" spc="600" dirty="0">
                <a:solidFill>
                  <a:schemeClr val="bg1"/>
                </a:solidFill>
                <a:latin typeface="Segoe UI" panose="020B0502040204020203" pitchFamily="34" charset="0"/>
                <a:ea typeface="Montserrat" charset="0"/>
                <a:cs typeface="Montserrat" charset="0"/>
              </a:rPr>
              <a:t> Mausoleum Site Museum</a:t>
            </a:r>
            <a:r>
              <a:rPr lang="en-US" sz="6600" i="1" spc="600" dirty="0">
                <a:solidFill>
                  <a:schemeClr val="bg1"/>
                </a:solidFill>
                <a:latin typeface="Segoe UI" panose="020B0502040204020203" pitchFamily="34" charset="0"/>
                <a:ea typeface="Montserrat" charset="0"/>
                <a:cs typeface="Montserrat" charset="0"/>
              </a:rPr>
              <a:t>, then visit the </a:t>
            </a:r>
            <a:r>
              <a:rPr lang="en-US" sz="6600" b="1" i="1" spc="600" dirty="0" smtClean="0">
                <a:solidFill>
                  <a:schemeClr val="bg1"/>
                </a:solidFill>
                <a:latin typeface="Segoe UI" panose="020B0502040204020203" pitchFamily="34" charset="0"/>
                <a:ea typeface="Montserrat" charset="0"/>
                <a:cs typeface="Montserrat" charset="0"/>
              </a:rPr>
              <a:t>Ancient City Wall</a:t>
            </a:r>
            <a:r>
              <a:rPr lang="en-US" sz="6600" i="1" spc="600" dirty="0">
                <a:solidFill>
                  <a:schemeClr val="bg1"/>
                </a:solidFill>
                <a:latin typeface="Segoe UI" panose="020B0502040204020203" pitchFamily="34" charset="0"/>
                <a:ea typeface="Montserrat" charset="0"/>
                <a:cs typeface="Montserrat" charset="0"/>
              </a:rPr>
              <a:t>. </a:t>
            </a:r>
          </a:p>
          <a:p>
            <a:pPr algn="ctr"/>
            <a:r>
              <a:rPr lang="en-US" sz="6600" i="1" spc="600" dirty="0">
                <a:solidFill>
                  <a:schemeClr val="bg1"/>
                </a:solidFill>
                <a:latin typeface="Segoe UI" panose="020B0502040204020203" pitchFamily="34" charset="0"/>
                <a:ea typeface="Montserrat" charset="0"/>
                <a:cs typeface="Montserrat" charset="0"/>
              </a:rPr>
              <a:t>After the tour, transfer back to your hotel in Xian’s city center.</a:t>
            </a:r>
            <a:endParaRPr lang="en-US" sz="9600" i="1" spc="600" dirty="0">
              <a:solidFill>
                <a:schemeClr val="bg1"/>
              </a:solidFill>
              <a:latin typeface="Segoe UI" panose="020B0502040204020203" pitchFamily="34" charset="0"/>
              <a:ea typeface="Montserrat" charset="0"/>
              <a:cs typeface="Montserrat" charset="0"/>
            </a:endParaRPr>
          </a:p>
        </p:txBody>
      </p:sp>
      <p:sp>
        <p:nvSpPr>
          <p:cNvPr id="4" name="椭圆 3"/>
          <p:cNvSpPr/>
          <p:nvPr/>
        </p:nvSpPr>
        <p:spPr>
          <a:xfrm>
            <a:off x="10653912" y="9551271"/>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Day2</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0039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109756" y="1480574"/>
            <a:ext cx="11635685" cy="3785652"/>
          </a:xfrm>
          <a:prstGeom prst="rect">
            <a:avLst/>
          </a:prstGeom>
          <a:noFill/>
        </p:spPr>
        <p:txBody>
          <a:bodyPr wrap="square" rtlCol="0">
            <a:spAutoFit/>
          </a:bodyPr>
          <a:lstStyle/>
          <a:p>
            <a:r>
              <a:rPr lang="en-US" sz="4800" b="1" i="1" spc="600" dirty="0" smtClean="0">
                <a:solidFill>
                  <a:srgbClr val="000000"/>
                </a:solidFill>
                <a:latin typeface="Segoe UI" panose="020B0502040204020203" pitchFamily="34" charset="0"/>
                <a:ea typeface="Montserrat" charset="0"/>
                <a:cs typeface="Montserrat" charset="0"/>
              </a:rPr>
              <a:t>Emperor </a:t>
            </a:r>
            <a:r>
              <a:rPr lang="en-US" sz="4800" b="1" i="1" spc="600" dirty="0" err="1">
                <a:solidFill>
                  <a:srgbClr val="000000"/>
                </a:solidFill>
                <a:latin typeface="Segoe UI" panose="020B0502040204020203" pitchFamily="34" charset="0"/>
                <a:ea typeface="Montserrat" charset="0"/>
                <a:cs typeface="Montserrat" charset="0"/>
              </a:rPr>
              <a:t>Qinshihuang's</a:t>
            </a:r>
            <a:r>
              <a:rPr lang="en-US" sz="4800" b="1" i="1" spc="600" dirty="0">
                <a:solidFill>
                  <a:srgbClr val="000000"/>
                </a:solidFill>
                <a:latin typeface="Segoe UI" panose="020B0502040204020203" pitchFamily="34" charset="0"/>
                <a:ea typeface="Montserrat" charset="0"/>
                <a:cs typeface="Montserrat" charset="0"/>
              </a:rPr>
              <a:t> Mausoleum Site Museum</a:t>
            </a:r>
            <a:endParaRPr lang="en-US" sz="4800" b="1" i="1" spc="600" dirty="0" smtClean="0">
              <a:solidFill>
                <a:srgbClr val="000000"/>
              </a:solidFill>
              <a:latin typeface="Segoe UI" panose="020B0502040204020203" pitchFamily="34" charset="0"/>
              <a:ea typeface="Montserrat" charset="0"/>
              <a:cs typeface="Montserrat" charset="0"/>
            </a:endParaRPr>
          </a:p>
          <a:p>
            <a:endParaRPr lang="en-US" sz="4800" b="1" i="1" spc="600" dirty="0">
              <a:solidFill>
                <a:schemeClr val="tx2"/>
              </a:solidFill>
              <a:latin typeface="Segoe UI" panose="020B0502040204020203" pitchFamily="34" charset="0"/>
              <a:ea typeface="Montserrat" charset="0"/>
              <a:cs typeface="Montserrat" charset="0"/>
            </a:endParaRPr>
          </a:p>
          <a:p>
            <a:endParaRPr lang="en-US" sz="4800" b="1" i="1" spc="600" dirty="0">
              <a:solidFill>
                <a:schemeClr val="tx2"/>
              </a:solidFill>
              <a:latin typeface="Segoe UI" panose="020B0502040204020203" pitchFamily="34" charset="0"/>
              <a:ea typeface="Montserrat" charset="0"/>
              <a:cs typeface="Montserrat" charset="0"/>
            </a:endParaRPr>
          </a:p>
          <a:p>
            <a:endParaRPr lang="en-US" sz="4800" b="1" i="1" spc="600" dirty="0">
              <a:solidFill>
                <a:schemeClr val="tx2"/>
              </a:solidFill>
              <a:latin typeface="Segoe UI" panose="020B0502040204020203" pitchFamily="34" charset="0"/>
              <a:ea typeface="Montserrat" charset="0"/>
              <a:cs typeface="Montserrat" charset="0"/>
            </a:endParaRPr>
          </a:p>
        </p:txBody>
      </p:sp>
      <p:sp>
        <p:nvSpPr>
          <p:cNvPr id="19" name="TextBox 18"/>
          <p:cNvSpPr txBox="1"/>
          <p:nvPr/>
        </p:nvSpPr>
        <p:spPr>
          <a:xfrm>
            <a:off x="13109758" y="872914"/>
            <a:ext cx="6267894" cy="338554"/>
          </a:xfrm>
          <a:prstGeom prst="rect">
            <a:avLst/>
          </a:prstGeom>
          <a:noFill/>
        </p:spPr>
        <p:txBody>
          <a:bodyPr wrap="square" rtlCol="0">
            <a:spAutoFit/>
          </a:bodyPr>
          <a:lstStyle/>
          <a:p>
            <a:r>
              <a:rPr lang="en-US" sz="1600" spc="1200" dirty="0" smtClean="0">
                <a:solidFill>
                  <a:schemeClr val="tx2"/>
                </a:solidFill>
                <a:latin typeface="Segoe UI" panose="020B0502040204020203" pitchFamily="34" charset="0"/>
                <a:ea typeface="Montserrat" charset="0"/>
                <a:cs typeface="Montserrat" charset="0"/>
              </a:rPr>
              <a:t>H</a:t>
            </a:r>
            <a:r>
              <a:rPr lang="en-US" altLang="zh-CN" sz="1600" spc="1200" dirty="0" smtClean="0">
                <a:solidFill>
                  <a:schemeClr val="tx2"/>
                </a:solidFill>
                <a:latin typeface="Segoe UI" panose="020B0502040204020203" pitchFamily="34" charset="0"/>
                <a:ea typeface="Montserrat" charset="0"/>
                <a:cs typeface="Montserrat" charset="0"/>
              </a:rPr>
              <a:t>ANTANG TOUR</a:t>
            </a:r>
            <a:endParaRPr lang="en-US" sz="1600" spc="1200" dirty="0">
              <a:solidFill>
                <a:schemeClr val="tx2"/>
              </a:solidFill>
              <a:latin typeface="Segoe UI" panose="020B0502040204020203" pitchFamily="34" charset="0"/>
              <a:ea typeface="Montserrat" charset="0"/>
              <a:cs typeface="Montserrat" charset="0"/>
            </a:endParaRPr>
          </a:p>
        </p:txBody>
      </p:sp>
      <p:sp>
        <p:nvSpPr>
          <p:cNvPr id="17" name="TextBox 16"/>
          <p:cNvSpPr txBox="1"/>
          <p:nvPr/>
        </p:nvSpPr>
        <p:spPr>
          <a:xfrm>
            <a:off x="597831" y="7328841"/>
            <a:ext cx="11590994" cy="6001643"/>
          </a:xfrm>
          <a:prstGeom prst="rect">
            <a:avLst/>
          </a:prstGeom>
          <a:noFill/>
        </p:spPr>
        <p:txBody>
          <a:bodyPr wrap="square" rtlCol="0">
            <a:spAutoFit/>
          </a:bodyPr>
          <a:lstStyle/>
          <a:p>
            <a:pPr>
              <a:lnSpc>
                <a:spcPct val="150000"/>
              </a:lnSpc>
            </a:pPr>
            <a:r>
              <a:rPr lang="en-US" sz="3200" b="1" spc="300" dirty="0">
                <a:latin typeface="Chaparral Pro Light" pitchFamily="18" charset="0"/>
                <a:ea typeface="Montserrat Light" charset="0"/>
                <a:cs typeface="Segoe UI" panose="020B0502040204020203" pitchFamily="34" charset="0"/>
              </a:rPr>
              <a:t>It is China's largest ancient military </a:t>
            </a:r>
            <a:r>
              <a:rPr lang="en-US" sz="3200" b="1" spc="300" dirty="0" smtClean="0">
                <a:latin typeface="Chaparral Pro Light" pitchFamily="18" charset="0"/>
                <a:ea typeface="Montserrat Light" charset="0"/>
                <a:cs typeface="Segoe UI" panose="020B0502040204020203" pitchFamily="34" charset="0"/>
              </a:rPr>
              <a:t>museum, made </a:t>
            </a:r>
            <a:r>
              <a:rPr lang="en-US" sz="3200" b="1" spc="300" dirty="0">
                <a:latin typeface="Chaparral Pro Light" pitchFamily="18" charset="0"/>
                <a:ea typeface="Montserrat Light" charset="0"/>
                <a:cs typeface="Segoe UI" panose="020B0502040204020203" pitchFamily="34" charset="0"/>
              </a:rPr>
              <a:t>up of </a:t>
            </a:r>
            <a:r>
              <a:rPr lang="en-US" sz="3200" b="1" spc="300" dirty="0" smtClean="0">
                <a:latin typeface="Chaparral Pro Light" pitchFamily="18" charset="0"/>
                <a:ea typeface="Montserrat Light" charset="0"/>
                <a:cs typeface="Segoe UI" panose="020B0502040204020203" pitchFamily="34" charset="0"/>
              </a:rPr>
              <a:t>three </a:t>
            </a:r>
            <a:r>
              <a:rPr lang="en-US" sz="3200" b="1" spc="300" dirty="0">
                <a:latin typeface="Chaparral Pro Light" pitchFamily="18" charset="0"/>
                <a:ea typeface="Montserrat Light" charset="0"/>
                <a:cs typeface="Segoe UI" panose="020B0502040204020203" pitchFamily="34" charset="0"/>
              </a:rPr>
              <a:t>different sizes of the pit composition, respectively Numbers for No.1 pit, No.2 pit, No.3 pit. More than a thousand earthen soldiers and practical weapon tens of thousands were unearthed here. Standing in front of the huge underground army, you will feel the extraordinary momentum of the emperor's sweeping of the six kingdoms and unifying the world two thousand years ago. </a:t>
            </a:r>
            <a:endParaRPr lang="en-US" sz="3200" b="1" spc="300" dirty="0">
              <a:latin typeface="Chaparral Pro Light" pitchFamily="18" charset="0"/>
              <a:ea typeface="Montserrat Light" charset="0"/>
              <a:cs typeface="Segoe UI" panose="020B0502040204020203" pitchFamily="34" charset="0"/>
            </a:endParaRPr>
          </a:p>
        </p:txBody>
      </p:sp>
      <p:pic>
        <p:nvPicPr>
          <p:cNvPr id="4" name="图片占位符 3"/>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3" r="13"/>
          <a:stretch>
            <a:fillRect/>
          </a:stretch>
        </p:blipFill>
        <p:spPr/>
      </p:pic>
      <p:sp>
        <p:nvSpPr>
          <p:cNvPr id="12" name="TextBox 11"/>
          <p:cNvSpPr txBox="1"/>
          <p:nvPr/>
        </p:nvSpPr>
        <p:spPr>
          <a:xfrm>
            <a:off x="12792076" y="3373400"/>
            <a:ext cx="11061838" cy="4524315"/>
          </a:xfrm>
          <a:prstGeom prst="rect">
            <a:avLst/>
          </a:prstGeom>
          <a:noFill/>
        </p:spPr>
        <p:txBody>
          <a:bodyPr wrap="square" rtlCol="0">
            <a:spAutoFit/>
          </a:bodyPr>
          <a:lstStyle/>
          <a:p>
            <a:pPr>
              <a:lnSpc>
                <a:spcPct val="150000"/>
              </a:lnSpc>
            </a:pPr>
            <a:r>
              <a:rPr lang="en-US" sz="3200" b="1" spc="300" dirty="0" smtClean="0">
                <a:latin typeface="Chaparral Pro Light" pitchFamily="18" charset="0"/>
                <a:ea typeface="Montserrat Light" charset="0"/>
                <a:cs typeface="Segoe UI" panose="020B0502040204020203" pitchFamily="34" charset="0"/>
              </a:rPr>
              <a:t>For </a:t>
            </a:r>
            <a:r>
              <a:rPr lang="en-US" sz="3200" b="1" spc="300" dirty="0">
                <a:latin typeface="Chaparral Pro Light" pitchFamily="18" charset="0"/>
                <a:ea typeface="Montserrat Light" charset="0"/>
                <a:cs typeface="Segoe UI" panose="020B0502040204020203" pitchFamily="34" charset="0"/>
              </a:rPr>
              <a:t>the first Emperor Qin </a:t>
            </a:r>
            <a:r>
              <a:rPr lang="en-US" sz="3200" b="1" spc="300" dirty="0" err="1">
                <a:latin typeface="Chaparral Pro Light" pitchFamily="18" charset="0"/>
                <a:ea typeface="Montserrat Light" charset="0"/>
                <a:cs typeface="Segoe UI" panose="020B0502040204020203" pitchFamily="34" charset="0"/>
              </a:rPr>
              <a:t>Shihuang</a:t>
            </a:r>
            <a:r>
              <a:rPr lang="en-US" sz="3200" b="1" spc="300" dirty="0">
                <a:latin typeface="Chaparral Pro Light" pitchFamily="18" charset="0"/>
                <a:ea typeface="Montserrat Light" charset="0"/>
                <a:cs typeface="Segoe UI" panose="020B0502040204020203" pitchFamily="34" charset="0"/>
              </a:rPr>
              <a:t> cemetery thorough archeological investigation begins. In 1987, Qin Terracotta Warriors and Horses were listed on the World Heritage List by UNESCO and were hailed as "the eighth wonder of the world".</a:t>
            </a:r>
            <a:endParaRPr lang="en-US" sz="3200" b="1" spc="300" dirty="0">
              <a:latin typeface="Chaparral Pro Light" pitchFamily="18" charset="0"/>
              <a:ea typeface="Montserrat Light" charset="0"/>
              <a:cs typeface="Segoe UI" panose="020B0502040204020203" pitchFamily="34" charset="0"/>
            </a:endParaRPr>
          </a:p>
          <a:p>
            <a:pPr>
              <a:lnSpc>
                <a:spcPct val="150000"/>
              </a:lnSpc>
            </a:pPr>
            <a:endParaRPr lang="en-US" sz="3200" b="1" spc="300" dirty="0">
              <a:latin typeface="Chaparral Pro Light" pitchFamily="18" charset="0"/>
              <a:ea typeface="Montserrat Light" charset="0"/>
              <a:cs typeface="Segoe UI" panose="020B0502040204020203" pitchFamily="34" charset="0"/>
            </a:endParaRPr>
          </a:p>
        </p:txBody>
      </p:sp>
      <p:pic>
        <p:nvPicPr>
          <p:cNvPr id="14" name="图片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18937" y="9183758"/>
            <a:ext cx="5458715" cy="3637722"/>
          </a:xfrm>
          <a:prstGeom prst="rect">
            <a:avLst/>
          </a:prstGeom>
        </p:spPr>
      </p:pic>
      <p:pic>
        <p:nvPicPr>
          <p:cNvPr id="13" name="图片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927598" y="7537897"/>
            <a:ext cx="3720901" cy="5583533"/>
          </a:xfrm>
          <a:prstGeom prst="rect">
            <a:avLst/>
          </a:prstGeom>
        </p:spPr>
      </p:pic>
    </p:spTree>
    <p:extLst>
      <p:ext uri="{BB962C8B-B14F-4D97-AF65-F5344CB8AC3E}">
        <p14:creationId xmlns:p14="http://schemas.microsoft.com/office/powerpoint/2010/main" val="160051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1288"/>
          <a:stretch/>
        </p:blipFill>
        <p:spPr>
          <a:xfrm>
            <a:off x="-3" y="0"/>
            <a:ext cx="24377651" cy="14411739"/>
          </a:xfrm>
          <a:prstGeom prst="rect">
            <a:avLst/>
          </a:prstGeom>
        </p:spPr>
      </p:pic>
      <p:sp>
        <p:nvSpPr>
          <p:cNvPr id="5" name="矩形 4"/>
          <p:cNvSpPr/>
          <p:nvPr/>
        </p:nvSpPr>
        <p:spPr>
          <a:xfrm>
            <a:off x="15922490" y="11430000"/>
            <a:ext cx="5724937" cy="1470991"/>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800" b="1" i="1" dirty="0">
                <a:solidFill>
                  <a:srgbClr val="000000"/>
                </a:solidFill>
                <a:latin typeface="Segoe UI" panose="020B0502040204020203" pitchFamily="34" charset="0"/>
                <a:cs typeface="Segoe UI" panose="020B0502040204020203" pitchFamily="34" charset="0"/>
              </a:rPr>
              <a:t>Ancient City Wall</a:t>
            </a:r>
          </a:p>
        </p:txBody>
      </p:sp>
    </p:spTree>
    <p:extLst>
      <p:ext uri="{BB962C8B-B14F-4D97-AF65-F5344CB8AC3E}">
        <p14:creationId xmlns:p14="http://schemas.microsoft.com/office/powerpoint/2010/main" val="369634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4377650" cy="4466492"/>
          </a:xfrm>
          <a:prstGeom prst="rect">
            <a:avLst/>
          </a:prstGeom>
          <a:solidFill>
            <a:srgbClr val="EF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Segoe UI" panose="020B0502040204020203" pitchFamily="34" charset="0"/>
            </a:endParaRPr>
          </a:p>
        </p:txBody>
      </p:sp>
      <p:sp>
        <p:nvSpPr>
          <p:cNvPr id="19" name="TextBox 18"/>
          <p:cNvSpPr txBox="1"/>
          <p:nvPr/>
        </p:nvSpPr>
        <p:spPr>
          <a:xfrm>
            <a:off x="6827009" y="2233246"/>
            <a:ext cx="10723631" cy="1107996"/>
          </a:xfrm>
          <a:prstGeom prst="rect">
            <a:avLst/>
          </a:prstGeom>
          <a:noFill/>
        </p:spPr>
        <p:txBody>
          <a:bodyPr wrap="square" rtlCol="0">
            <a:spAutoFit/>
          </a:bodyPr>
          <a:lstStyle/>
          <a:p>
            <a:pPr algn="ctr"/>
            <a:r>
              <a:rPr lang="en-US" sz="6600" b="1" i="1" spc="600" dirty="0" smtClean="0">
                <a:solidFill>
                  <a:srgbClr val="000000"/>
                </a:solidFill>
                <a:latin typeface="Segoe UI" panose="020B0502040204020203" pitchFamily="34" charset="0"/>
                <a:ea typeface="Montserrat" charset="0"/>
                <a:cs typeface="Montserrat" charset="0"/>
              </a:rPr>
              <a:t>Ancient City Wall</a:t>
            </a:r>
            <a:endParaRPr lang="en-US" sz="6600" b="1" i="1" spc="600" dirty="0">
              <a:solidFill>
                <a:srgbClr val="000000"/>
              </a:solidFill>
              <a:latin typeface="Segoe UI" panose="020B0502040204020203" pitchFamily="34" charset="0"/>
              <a:ea typeface="Montserrat" charset="0"/>
              <a:cs typeface="Montserrat" charset="0"/>
            </a:endParaRPr>
          </a:p>
        </p:txBody>
      </p:sp>
      <p:sp>
        <p:nvSpPr>
          <p:cNvPr id="20" name="TextBox 19"/>
          <p:cNvSpPr txBox="1"/>
          <p:nvPr/>
        </p:nvSpPr>
        <p:spPr>
          <a:xfrm>
            <a:off x="9054877" y="929868"/>
            <a:ext cx="6267894" cy="338554"/>
          </a:xfrm>
          <a:prstGeom prst="rect">
            <a:avLst/>
          </a:prstGeom>
          <a:noFill/>
        </p:spPr>
        <p:txBody>
          <a:bodyPr wrap="square" rtlCol="0">
            <a:spAutoFit/>
          </a:bodyPr>
          <a:lstStyle/>
          <a:p>
            <a:pPr algn="ctr"/>
            <a:r>
              <a:rPr lang="en-US" sz="1600" spc="1200" dirty="0" smtClean="0">
                <a:solidFill>
                  <a:srgbClr val="000000"/>
                </a:solidFill>
                <a:latin typeface="Segoe UI" panose="020B0502040204020203" pitchFamily="34" charset="0"/>
                <a:ea typeface="Montserrat" charset="0"/>
                <a:cs typeface="Montserrat" charset="0"/>
              </a:rPr>
              <a:t>HANTANG TOUR</a:t>
            </a:r>
            <a:endParaRPr lang="en-US" sz="1600" spc="1200" dirty="0">
              <a:solidFill>
                <a:srgbClr val="000000"/>
              </a:solidFill>
              <a:latin typeface="Segoe UI" panose="020B0502040204020203" pitchFamily="34" charset="0"/>
              <a:ea typeface="Montserrat" charset="0"/>
              <a:cs typeface="Montserrat" charset="0"/>
            </a:endParaRPr>
          </a:p>
        </p:txBody>
      </p:sp>
      <p:sp>
        <p:nvSpPr>
          <p:cNvPr id="17" name="TextBox 16"/>
          <p:cNvSpPr txBox="1"/>
          <p:nvPr/>
        </p:nvSpPr>
        <p:spPr>
          <a:xfrm>
            <a:off x="13338313" y="4885613"/>
            <a:ext cx="10455965" cy="8217634"/>
          </a:xfrm>
          <a:prstGeom prst="rect">
            <a:avLst/>
          </a:prstGeom>
          <a:noFill/>
        </p:spPr>
        <p:txBody>
          <a:bodyPr wrap="square" rtlCol="0">
            <a:spAutoFit/>
          </a:bodyPr>
          <a:lstStyle/>
          <a:p>
            <a:pPr>
              <a:lnSpc>
                <a:spcPct val="150000"/>
              </a:lnSpc>
            </a:pPr>
            <a:r>
              <a:rPr lang="en-US" sz="3200" b="1" spc="300" dirty="0">
                <a:latin typeface="Chaparral Pro Light" pitchFamily="18" charset="0"/>
                <a:ea typeface="Montserrat Light" charset="0"/>
                <a:cs typeface="Segoe UI" panose="020B0502040204020203" pitchFamily="34" charset="0"/>
              </a:rPr>
              <a:t>The ancient city wall of Xi'an is the best preserved ancient city wall in China. The city wall has four main city gates which are also the original gates of the ancient city wall. The ancient city wall of Xi'an shows the ingenuity of the working people of the ancient Han nationality in China, and also provides rare physical materials for studying ancient history, military and architecture.</a:t>
            </a:r>
          </a:p>
          <a:p>
            <a:pPr>
              <a:lnSpc>
                <a:spcPct val="150000"/>
              </a:lnSpc>
            </a:pPr>
            <a:r>
              <a:rPr lang="en-US" sz="3200" b="1" spc="300" dirty="0" smtClean="0">
                <a:latin typeface="Chaparral Pro Light" pitchFamily="18" charset="0"/>
                <a:ea typeface="Montserrat Light" charset="0"/>
                <a:cs typeface="Segoe UI" panose="020B0502040204020203" pitchFamily="34" charset="0"/>
              </a:rPr>
              <a:t>Cycling </a:t>
            </a:r>
            <a:r>
              <a:rPr lang="en-US" sz="3200" b="1" spc="300" dirty="0">
                <a:latin typeface="Chaparral Pro Light" pitchFamily="18" charset="0"/>
                <a:ea typeface="Montserrat Light" charset="0"/>
                <a:cs typeface="Segoe UI" panose="020B0502040204020203" pitchFamily="34" charset="0"/>
              </a:rPr>
              <a:t>on the ancient walls is a great experience. Riding on the wall, overlooking the ancient capital of thirteen, you will have a feeling through time..</a:t>
            </a:r>
            <a:endParaRPr lang="en-US" sz="3200" b="1" spc="300" dirty="0">
              <a:latin typeface="Chaparral Pro Light" pitchFamily="18" charset="0"/>
              <a:ea typeface="Montserrat Light" charset="0"/>
              <a:cs typeface="Segoe UI" panose="020B0502040204020203" pitchFamily="34" charset="0"/>
            </a:endParaRPr>
          </a:p>
        </p:txBody>
      </p:sp>
      <p:pic>
        <p:nvPicPr>
          <p:cNvPr id="7" name="图片占位符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816" r="7816"/>
          <a:stretch>
            <a:fillRect/>
          </a:stretch>
        </p:blipFill>
        <p:spPr>
          <a:xfrm>
            <a:off x="0" y="4467225"/>
            <a:ext cx="12642850" cy="9248775"/>
          </a:xfrm>
        </p:spPr>
      </p:pic>
    </p:spTree>
    <p:extLst>
      <p:ext uri="{BB962C8B-B14F-4D97-AF65-F5344CB8AC3E}">
        <p14:creationId xmlns:p14="http://schemas.microsoft.com/office/powerpoint/2010/main" val="344091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 r="13"/>
          <a:stretch>
            <a:fillRect/>
          </a:stretch>
        </p:blipFill>
        <p:spPr/>
      </p:pic>
      <p:sp>
        <p:nvSpPr>
          <p:cNvPr id="6" name="Rectangle 5"/>
          <p:cNvSpPr/>
          <p:nvPr/>
        </p:nvSpPr>
        <p:spPr>
          <a:xfrm>
            <a:off x="38098" y="-1"/>
            <a:ext cx="24377650" cy="13716000"/>
          </a:xfrm>
          <a:prstGeom prst="rect">
            <a:avLst/>
          </a:prstGeom>
          <a:solidFill>
            <a:schemeClr val="accent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 name="TextBox 1"/>
          <p:cNvSpPr txBox="1"/>
          <p:nvPr/>
        </p:nvSpPr>
        <p:spPr>
          <a:xfrm>
            <a:off x="2564296" y="1184916"/>
            <a:ext cx="19898139" cy="7478970"/>
          </a:xfrm>
          <a:prstGeom prst="rect">
            <a:avLst/>
          </a:prstGeom>
          <a:noFill/>
        </p:spPr>
        <p:txBody>
          <a:bodyPr wrap="square" rtlCol="0">
            <a:spAutoFit/>
          </a:bodyPr>
          <a:lstStyle/>
          <a:p>
            <a:pPr algn="ctr"/>
            <a:r>
              <a:rPr lang="en-US" sz="8000" i="1" spc="600" dirty="0" smtClean="0">
                <a:solidFill>
                  <a:schemeClr val="bg1"/>
                </a:solidFill>
                <a:latin typeface="Segoe UI" panose="020B0502040204020203" pitchFamily="34" charset="0"/>
                <a:ea typeface="Montserrat" charset="0"/>
                <a:cs typeface="Montserrat" charset="0"/>
              </a:rPr>
              <a:t>In </a:t>
            </a:r>
            <a:r>
              <a:rPr lang="en-US" sz="8000" i="1" spc="600" dirty="0">
                <a:solidFill>
                  <a:schemeClr val="bg1"/>
                </a:solidFill>
                <a:latin typeface="Segoe UI" panose="020B0502040204020203" pitchFamily="34" charset="0"/>
                <a:ea typeface="Montserrat" charset="0"/>
                <a:cs typeface="Montserrat" charset="0"/>
              </a:rPr>
              <a:t>the morning, you will meet your tour guide at your hotel, and be taken to the </a:t>
            </a:r>
            <a:r>
              <a:rPr lang="en-US" sz="8000" b="1" i="1" spc="600" dirty="0">
                <a:solidFill>
                  <a:schemeClr val="bg1"/>
                </a:solidFill>
                <a:latin typeface="Segoe UI" panose="020B0502040204020203" pitchFamily="34" charset="0"/>
                <a:ea typeface="Montserrat" charset="0"/>
                <a:cs typeface="Montserrat" charset="0"/>
              </a:rPr>
              <a:t>Great Wild Goose Pagoda</a:t>
            </a:r>
            <a:r>
              <a:rPr lang="en-US" sz="8000" i="1" spc="600" dirty="0" smtClean="0">
                <a:solidFill>
                  <a:schemeClr val="bg1"/>
                </a:solidFill>
                <a:latin typeface="Segoe UI" panose="020B0502040204020203" pitchFamily="34" charset="0"/>
                <a:ea typeface="Montserrat" charset="0"/>
                <a:cs typeface="Montserrat" charset="0"/>
              </a:rPr>
              <a:t>.</a:t>
            </a:r>
            <a:endParaRPr lang="en-US" sz="8000" i="1" spc="600" dirty="0">
              <a:solidFill>
                <a:schemeClr val="bg1"/>
              </a:solidFill>
              <a:latin typeface="Segoe UI" panose="020B0502040204020203" pitchFamily="34" charset="0"/>
              <a:ea typeface="Montserrat" charset="0"/>
              <a:cs typeface="Montserrat" charset="0"/>
            </a:endParaRPr>
          </a:p>
          <a:p>
            <a:pPr algn="ctr"/>
            <a:r>
              <a:rPr lang="en-US" sz="8000" i="1" spc="600" dirty="0">
                <a:solidFill>
                  <a:schemeClr val="bg1"/>
                </a:solidFill>
                <a:latin typeface="Segoe UI" panose="020B0502040204020203" pitchFamily="34" charset="0"/>
                <a:ea typeface="Montserrat" charset="0"/>
                <a:cs typeface="Montserrat" charset="0"/>
              </a:rPr>
              <a:t>After lunch, you will be transferred to the airport, driver ONLY.  </a:t>
            </a:r>
          </a:p>
          <a:p>
            <a:pPr algn="ctr"/>
            <a:r>
              <a:rPr lang="en-US" sz="8000" i="1" spc="600" dirty="0">
                <a:solidFill>
                  <a:schemeClr val="bg1"/>
                </a:solidFill>
                <a:latin typeface="Segoe UI" panose="020B0502040204020203" pitchFamily="34" charset="0"/>
                <a:ea typeface="Montserrat" charset="0"/>
                <a:cs typeface="Montserrat" charset="0"/>
              </a:rPr>
              <a:t>Service ends. </a:t>
            </a:r>
            <a:endParaRPr lang="en-US" sz="13800" i="1" spc="600" dirty="0">
              <a:solidFill>
                <a:schemeClr val="bg1"/>
              </a:solidFill>
              <a:latin typeface="Segoe UI" panose="020B0502040204020203" pitchFamily="34" charset="0"/>
              <a:ea typeface="Montserrat" charset="0"/>
              <a:cs typeface="Montserrat" charset="0"/>
            </a:endParaRPr>
          </a:p>
        </p:txBody>
      </p:sp>
      <p:sp>
        <p:nvSpPr>
          <p:cNvPr id="9" name="椭圆 8"/>
          <p:cNvSpPr/>
          <p:nvPr/>
        </p:nvSpPr>
        <p:spPr>
          <a:xfrm>
            <a:off x="10653912" y="9551271"/>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Day3</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936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328948" y="2427776"/>
            <a:ext cx="7624642" cy="3375283"/>
          </a:xfrm>
          <a:prstGeom prst="rect">
            <a:avLst/>
          </a:prstGeom>
          <a:noFill/>
        </p:spPr>
        <p:txBody>
          <a:bodyPr wrap="square" rtlCol="0">
            <a:spAutoFit/>
          </a:bodyPr>
          <a:lstStyle/>
          <a:p>
            <a:pPr algn="ctr">
              <a:lnSpc>
                <a:spcPts val="6400"/>
              </a:lnSpc>
            </a:pPr>
            <a:r>
              <a:rPr lang="en-US" sz="5400" b="1" i="1" spc="300" dirty="0" smtClean="0">
                <a:solidFill>
                  <a:schemeClr val="tx2"/>
                </a:solidFill>
                <a:latin typeface="Segoe UI" panose="020B0502040204020203" pitchFamily="34" charset="0"/>
                <a:ea typeface="Montserrat" charset="0"/>
                <a:cs typeface="Montserrat" charset="0"/>
              </a:rPr>
              <a:t>Great </a:t>
            </a:r>
            <a:r>
              <a:rPr lang="en-US" sz="5400" b="1" i="1" spc="300" dirty="0">
                <a:solidFill>
                  <a:schemeClr val="tx2"/>
                </a:solidFill>
                <a:latin typeface="Segoe UI" panose="020B0502040204020203" pitchFamily="34" charset="0"/>
                <a:ea typeface="Montserrat" charset="0"/>
                <a:cs typeface="Montserrat" charset="0"/>
              </a:rPr>
              <a:t>Wild Goose </a:t>
            </a:r>
            <a:r>
              <a:rPr lang="en-US" sz="5400" b="1" i="1" spc="300" dirty="0" smtClean="0">
                <a:solidFill>
                  <a:schemeClr val="tx2"/>
                </a:solidFill>
                <a:latin typeface="Segoe UI" panose="020B0502040204020203" pitchFamily="34" charset="0"/>
                <a:ea typeface="Montserrat" charset="0"/>
                <a:cs typeface="Montserrat" charset="0"/>
              </a:rPr>
              <a:t>Pagoda</a:t>
            </a:r>
          </a:p>
          <a:p>
            <a:pPr algn="ctr">
              <a:lnSpc>
                <a:spcPts val="6400"/>
              </a:lnSpc>
            </a:pPr>
            <a:r>
              <a:rPr lang="en-US" sz="5400" b="1" i="1" spc="300" dirty="0" smtClean="0">
                <a:solidFill>
                  <a:schemeClr val="tx2"/>
                </a:solidFill>
                <a:latin typeface="Segoe UI" panose="020B0502040204020203" pitchFamily="34" charset="0"/>
                <a:ea typeface="Montserrat" charset="0"/>
                <a:cs typeface="Montserrat" charset="0"/>
              </a:rPr>
              <a:t>&amp;</a:t>
            </a:r>
          </a:p>
          <a:p>
            <a:pPr algn="ctr">
              <a:lnSpc>
                <a:spcPts val="6400"/>
              </a:lnSpc>
            </a:pPr>
            <a:r>
              <a:rPr lang="en-US" sz="5400" b="1" i="1" spc="300" dirty="0" smtClean="0">
                <a:solidFill>
                  <a:schemeClr val="tx2"/>
                </a:solidFill>
                <a:latin typeface="Segoe UI" panose="020B0502040204020203" pitchFamily="34" charset="0"/>
                <a:ea typeface="Montserrat" charset="0"/>
                <a:cs typeface="Montserrat" charset="0"/>
              </a:rPr>
              <a:t>Great </a:t>
            </a:r>
            <a:r>
              <a:rPr lang="en-US" sz="5400" b="1" i="1" spc="300" dirty="0" err="1">
                <a:solidFill>
                  <a:schemeClr val="tx2"/>
                </a:solidFill>
                <a:latin typeface="Segoe UI" panose="020B0502040204020203" pitchFamily="34" charset="0"/>
                <a:ea typeface="Montserrat" charset="0"/>
                <a:cs typeface="Montserrat" charset="0"/>
              </a:rPr>
              <a:t>Ci'en</a:t>
            </a:r>
            <a:r>
              <a:rPr lang="en-US" sz="5400" b="1" i="1" spc="300" dirty="0">
                <a:solidFill>
                  <a:schemeClr val="tx2"/>
                </a:solidFill>
                <a:latin typeface="Segoe UI" panose="020B0502040204020203" pitchFamily="34" charset="0"/>
                <a:ea typeface="Montserrat" charset="0"/>
                <a:cs typeface="Montserrat" charset="0"/>
              </a:rPr>
              <a:t> Temple</a:t>
            </a:r>
            <a:endParaRPr lang="en-US" sz="5400" b="1" i="1" spc="300" dirty="0" smtClean="0">
              <a:solidFill>
                <a:schemeClr val="tx2"/>
              </a:solidFill>
              <a:latin typeface="Segoe UI" panose="020B0502040204020203" pitchFamily="34" charset="0"/>
              <a:ea typeface="Montserrat" charset="0"/>
              <a:cs typeface="Montserrat" charset="0"/>
            </a:endParaRPr>
          </a:p>
        </p:txBody>
      </p:sp>
      <p:sp>
        <p:nvSpPr>
          <p:cNvPr id="23" name="TextBox 22"/>
          <p:cNvSpPr txBox="1"/>
          <p:nvPr/>
        </p:nvSpPr>
        <p:spPr>
          <a:xfrm>
            <a:off x="9007322" y="1265835"/>
            <a:ext cx="6267894" cy="338554"/>
          </a:xfrm>
          <a:prstGeom prst="rect">
            <a:avLst/>
          </a:prstGeom>
          <a:noFill/>
        </p:spPr>
        <p:txBody>
          <a:bodyPr wrap="square" rtlCol="0">
            <a:spAutoFit/>
          </a:bodyPr>
          <a:lstStyle/>
          <a:p>
            <a:pPr algn="ctr"/>
            <a:r>
              <a:rPr lang="en-US" sz="1600" spc="1200" dirty="0" smtClean="0">
                <a:solidFill>
                  <a:schemeClr val="tx2"/>
                </a:solidFill>
                <a:latin typeface="Segoe UI" panose="020B0502040204020203" pitchFamily="34" charset="0"/>
                <a:ea typeface="Montserrat" charset="0"/>
                <a:cs typeface="Montserrat" charset="0"/>
              </a:rPr>
              <a:t>HANTANG TOUR</a:t>
            </a:r>
            <a:endParaRPr lang="en-US" sz="1600" spc="1200" dirty="0">
              <a:solidFill>
                <a:schemeClr val="tx2"/>
              </a:solidFill>
              <a:latin typeface="Segoe UI" panose="020B0502040204020203" pitchFamily="34" charset="0"/>
              <a:ea typeface="Montserrat" charset="0"/>
              <a:cs typeface="Montserrat" charset="0"/>
            </a:endParaRPr>
          </a:p>
        </p:txBody>
      </p:sp>
      <p:sp>
        <p:nvSpPr>
          <p:cNvPr id="28" name="TextBox 27"/>
          <p:cNvSpPr txBox="1"/>
          <p:nvPr/>
        </p:nvSpPr>
        <p:spPr>
          <a:xfrm>
            <a:off x="337930" y="7389935"/>
            <a:ext cx="7787952" cy="5840060"/>
          </a:xfrm>
          <a:prstGeom prst="rect">
            <a:avLst/>
          </a:prstGeom>
          <a:noFill/>
        </p:spPr>
        <p:txBody>
          <a:bodyPr wrap="square" rtlCol="0">
            <a:spAutoFit/>
          </a:bodyPr>
          <a:lstStyle/>
          <a:p>
            <a:pPr>
              <a:lnSpc>
                <a:spcPct val="150000"/>
              </a:lnSpc>
            </a:pPr>
            <a:r>
              <a:rPr lang="en-US" b="1" spc="300" dirty="0">
                <a:latin typeface="Chaparral Pro Light" pitchFamily="18" charset="0"/>
                <a:ea typeface="Montserrat Light" charset="0"/>
                <a:cs typeface="Segoe UI" panose="020B0502040204020203" pitchFamily="34" charset="0"/>
              </a:rPr>
              <a:t>The Great Wild Goose Pagoda is located in the Great </a:t>
            </a:r>
            <a:r>
              <a:rPr lang="en-US" b="1" spc="300" dirty="0" err="1">
                <a:latin typeface="Chaparral Pro Light" pitchFamily="18" charset="0"/>
                <a:ea typeface="Montserrat Light" charset="0"/>
                <a:cs typeface="Segoe UI" panose="020B0502040204020203" pitchFamily="34" charset="0"/>
              </a:rPr>
              <a:t>Ci'en</a:t>
            </a:r>
            <a:r>
              <a:rPr lang="en-US" b="1" spc="300" dirty="0">
                <a:latin typeface="Chaparral Pro Light" pitchFamily="18" charset="0"/>
                <a:ea typeface="Montserrat Light" charset="0"/>
                <a:cs typeface="Segoe UI" panose="020B0502040204020203" pitchFamily="34" charset="0"/>
              </a:rPr>
              <a:t> Temple in the south of the city. the Great </a:t>
            </a:r>
            <a:r>
              <a:rPr lang="en-US" b="1" spc="300" dirty="0" err="1">
                <a:latin typeface="Chaparral Pro Light" pitchFamily="18" charset="0"/>
                <a:ea typeface="Montserrat Light" charset="0"/>
                <a:cs typeface="Segoe UI" panose="020B0502040204020203" pitchFamily="34" charset="0"/>
              </a:rPr>
              <a:t>Ci'en</a:t>
            </a:r>
            <a:r>
              <a:rPr lang="en-US" b="1" spc="300" dirty="0">
                <a:latin typeface="Chaparral Pro Light" pitchFamily="18" charset="0"/>
                <a:ea typeface="Montserrat Light" charset="0"/>
                <a:cs typeface="Segoe UI" panose="020B0502040204020203" pitchFamily="34" charset="0"/>
              </a:rPr>
              <a:t> Temple was once a magnificent royal temple in </a:t>
            </a:r>
            <a:r>
              <a:rPr lang="en-US" b="1" spc="300" dirty="0" err="1">
                <a:latin typeface="Chaparral Pro Light" pitchFamily="18" charset="0"/>
                <a:ea typeface="Montserrat Light" charset="0"/>
                <a:cs typeface="Segoe UI" panose="020B0502040204020203" pitchFamily="34" charset="0"/>
              </a:rPr>
              <a:t>Chang'an</a:t>
            </a:r>
            <a:r>
              <a:rPr lang="en-US" b="1" spc="300" dirty="0">
                <a:latin typeface="Chaparral Pro Light" pitchFamily="18" charset="0"/>
                <a:ea typeface="Montserrat Light" charset="0"/>
                <a:cs typeface="Segoe UI" panose="020B0502040204020203" pitchFamily="34" charset="0"/>
              </a:rPr>
              <a:t> City in the Tang Dynasty. </a:t>
            </a:r>
            <a:endParaRPr lang="en-US" b="1" spc="300" dirty="0">
              <a:latin typeface="Chaparral Pro Light" pitchFamily="18" charset="0"/>
              <a:ea typeface="Montserrat Light" charset="0"/>
              <a:cs typeface="Segoe UI" panose="020B0502040204020203" pitchFamily="34" charset="0"/>
            </a:endParaRPr>
          </a:p>
        </p:txBody>
      </p:sp>
      <p:sp>
        <p:nvSpPr>
          <p:cNvPr id="29" name="TextBox 28"/>
          <p:cNvSpPr txBox="1"/>
          <p:nvPr/>
        </p:nvSpPr>
        <p:spPr>
          <a:xfrm>
            <a:off x="16856763" y="7320685"/>
            <a:ext cx="7242589" cy="5909310"/>
          </a:xfrm>
          <a:prstGeom prst="rect">
            <a:avLst/>
          </a:prstGeom>
          <a:noFill/>
        </p:spPr>
        <p:txBody>
          <a:bodyPr wrap="square" rtlCol="0">
            <a:spAutoFit/>
          </a:bodyPr>
          <a:lstStyle/>
          <a:p>
            <a:pPr>
              <a:lnSpc>
                <a:spcPct val="150000"/>
              </a:lnSpc>
            </a:pPr>
            <a:r>
              <a:rPr lang="en-US" b="1" spc="300" dirty="0">
                <a:latin typeface="Chaparral Pro Light" pitchFamily="18" charset="0"/>
                <a:ea typeface="Montserrat Light" charset="0"/>
                <a:cs typeface="Segoe UI" panose="020B0502040204020203" pitchFamily="34" charset="0"/>
              </a:rPr>
              <a:t>Monk </a:t>
            </a:r>
            <a:r>
              <a:rPr lang="en-US" b="1" spc="300" dirty="0" err="1">
                <a:latin typeface="Chaparral Pro Light" pitchFamily="18" charset="0"/>
                <a:ea typeface="Montserrat Light" charset="0"/>
                <a:cs typeface="Segoe UI" panose="020B0502040204020203" pitchFamily="34" charset="0"/>
              </a:rPr>
              <a:t>Xuanzang</a:t>
            </a:r>
            <a:r>
              <a:rPr lang="en-US" b="1" spc="300" dirty="0">
                <a:latin typeface="Chaparral Pro Light" pitchFamily="18" charset="0"/>
                <a:ea typeface="Montserrat Light" charset="0"/>
                <a:cs typeface="Segoe UI" panose="020B0502040204020203" pitchFamily="34" charset="0"/>
              </a:rPr>
              <a:t> served as the first presiding chair of the temple. He supervised the Great Wild Goose Pagoda during the translation of the Buddhist scriptures at the Great </a:t>
            </a:r>
            <a:r>
              <a:rPr lang="en-US" b="1" spc="300" dirty="0" err="1">
                <a:latin typeface="Chaparral Pro Light" pitchFamily="18" charset="0"/>
                <a:ea typeface="Montserrat Light" charset="0"/>
                <a:cs typeface="Segoe UI" panose="020B0502040204020203" pitchFamily="34" charset="0"/>
              </a:rPr>
              <a:t>Ci'en</a:t>
            </a:r>
            <a:r>
              <a:rPr lang="en-US" b="1" spc="300" dirty="0">
                <a:latin typeface="Chaparral Pro Light" pitchFamily="18" charset="0"/>
                <a:ea typeface="Montserrat Light" charset="0"/>
                <a:cs typeface="Segoe UI" panose="020B0502040204020203" pitchFamily="34" charset="0"/>
              </a:rPr>
              <a:t> Temple.</a:t>
            </a:r>
          </a:p>
        </p:txBody>
      </p:sp>
      <p:pic>
        <p:nvPicPr>
          <p:cNvPr id="11" name="图片占位符 1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796" r="10796"/>
          <a:stretch>
            <a:fillRect/>
          </a:stretch>
        </p:blipFill>
        <p:spPr/>
      </p:pic>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425" r="12425"/>
          <a:stretch>
            <a:fillRect/>
          </a:stretch>
        </p:blipFill>
        <p:spPr/>
      </p:pic>
      <p:pic>
        <p:nvPicPr>
          <p:cNvPr id="14" name="图片占位符 13"/>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9854" r="10802" b="4214"/>
          <a:stretch/>
        </p:blipFill>
        <p:spPr/>
      </p:pic>
    </p:spTree>
    <p:extLst>
      <p:ext uri="{BB962C8B-B14F-4D97-AF65-F5344CB8AC3E}">
        <p14:creationId xmlns:p14="http://schemas.microsoft.com/office/powerpoint/2010/main" val="1175526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33667</TotalTime>
  <Words>594</Words>
  <Application>Microsoft Office PowerPoint</Application>
  <PresentationFormat>自定义</PresentationFormat>
  <Paragraphs>42</Paragraphs>
  <Slides>10</Slides>
  <Notes>1</Notes>
  <HiddenSlides>0</HiddenSlides>
  <MMClips>0</MMClips>
  <ScaleCrop>false</ScaleCrop>
  <HeadingPairs>
    <vt:vector size="4" baseType="variant">
      <vt:variant>
        <vt:lpstr>主题</vt:lpstr>
      </vt:variant>
      <vt:variant>
        <vt:i4>2</vt:i4>
      </vt:variant>
      <vt:variant>
        <vt:lpstr>幻灯片标题</vt:lpstr>
      </vt:variant>
      <vt:variant>
        <vt:i4>10</vt:i4>
      </vt:variant>
    </vt:vector>
  </HeadingPairs>
  <TitlesOfParts>
    <vt:vector size="12" baseType="lpstr">
      <vt:lpstr>Default Theme</vt:lpstr>
      <vt:lpstr>2_Default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Xi'an</dc:title>
  <dc:subject>https://shop112543288.taobao.com/</dc:subject>
  <dc:creator>Lenovo</dc:creator>
  <cp:lastModifiedBy>Lenovo</cp:lastModifiedBy>
  <cp:revision>34</cp:revision>
  <dcterms:created xsi:type="dcterms:W3CDTF">2014-11-12T21:47:38Z</dcterms:created>
  <dcterms:modified xsi:type="dcterms:W3CDTF">2019-09-29T03:03:44Z</dcterms:modified>
</cp:coreProperties>
</file>